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1" r:id="rId6"/>
    <p:sldId id="270" r:id="rId7"/>
    <p:sldId id="271" r:id="rId8"/>
    <p:sldId id="27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D0A2"/>
    <a:srgbClr val="840084"/>
    <a:srgbClr val="0D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2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FEDB-FD07-47C3-A054-847924171CB7}" type="datetimeFigureOut">
              <a:rPr lang="cs-CZ" smtClean="0"/>
              <a:t>17.04.2023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81810-3D2D-4E38-90DB-9388DE4A6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9238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FEDB-FD07-47C3-A054-847924171CB7}" type="datetimeFigureOut">
              <a:rPr lang="cs-CZ" smtClean="0"/>
              <a:t>17.04.2023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81810-3D2D-4E38-90DB-9388DE4A6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6960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FEDB-FD07-47C3-A054-847924171CB7}" type="datetimeFigureOut">
              <a:rPr lang="cs-CZ" smtClean="0"/>
              <a:t>17.04.2023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81810-3D2D-4E38-90DB-9388DE4A6154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71040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FEDB-FD07-47C3-A054-847924171CB7}" type="datetimeFigureOut">
              <a:rPr lang="cs-CZ" smtClean="0"/>
              <a:t>17.04.2023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81810-3D2D-4E38-90DB-9388DE4A6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641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FEDB-FD07-47C3-A054-847924171CB7}" type="datetimeFigureOut">
              <a:rPr lang="cs-CZ" smtClean="0"/>
              <a:t>17.04.2023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81810-3D2D-4E38-90DB-9388DE4A6154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40434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FEDB-FD07-47C3-A054-847924171CB7}" type="datetimeFigureOut">
              <a:rPr lang="cs-CZ" smtClean="0"/>
              <a:t>17.04.2023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81810-3D2D-4E38-90DB-9388DE4A6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62644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FEDB-FD07-47C3-A054-847924171CB7}" type="datetimeFigureOut">
              <a:rPr lang="cs-CZ" smtClean="0"/>
              <a:t>17.04.2023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81810-3D2D-4E38-90DB-9388DE4A6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95909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FEDB-FD07-47C3-A054-847924171CB7}" type="datetimeFigureOut">
              <a:rPr lang="cs-CZ" smtClean="0"/>
              <a:t>17.04.2023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81810-3D2D-4E38-90DB-9388DE4A6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6459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FEDB-FD07-47C3-A054-847924171CB7}" type="datetimeFigureOut">
              <a:rPr lang="cs-CZ" smtClean="0"/>
              <a:t>17.04.2023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81810-3D2D-4E38-90DB-9388DE4A6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3979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FEDB-FD07-47C3-A054-847924171CB7}" type="datetimeFigureOut">
              <a:rPr lang="cs-CZ" smtClean="0"/>
              <a:t>17.04.2023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81810-3D2D-4E38-90DB-9388DE4A6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927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FEDB-FD07-47C3-A054-847924171CB7}" type="datetimeFigureOut">
              <a:rPr lang="cs-CZ" smtClean="0"/>
              <a:t>17.04.2023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81810-3D2D-4E38-90DB-9388DE4A6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6116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FEDB-FD07-47C3-A054-847924171CB7}" type="datetimeFigureOut">
              <a:rPr lang="cs-CZ" smtClean="0"/>
              <a:t>17.04.2023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81810-3D2D-4E38-90DB-9388DE4A6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0954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FEDB-FD07-47C3-A054-847924171CB7}" type="datetimeFigureOut">
              <a:rPr lang="cs-CZ" smtClean="0"/>
              <a:t>17.04.2023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81810-3D2D-4E38-90DB-9388DE4A6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6327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FEDB-FD07-47C3-A054-847924171CB7}" type="datetimeFigureOut">
              <a:rPr lang="cs-CZ" smtClean="0"/>
              <a:t>17.04.2023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81810-3D2D-4E38-90DB-9388DE4A6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3112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FEDB-FD07-47C3-A054-847924171CB7}" type="datetimeFigureOut">
              <a:rPr lang="cs-CZ" smtClean="0"/>
              <a:t>17.04.2023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81810-3D2D-4E38-90DB-9388DE4A6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5430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81810-3D2D-4E38-90DB-9388DE4A6154}" type="slidenum">
              <a:rPr lang="cs-CZ" smtClean="0"/>
              <a:t>‹#›</a:t>
            </a:fld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FEDB-FD07-47C3-A054-847924171CB7}" type="datetimeFigureOut">
              <a:rPr lang="cs-CZ" smtClean="0"/>
              <a:t>17.04.2023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532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4FEDB-FD07-47C3-A054-847924171CB7}" type="datetimeFigureOut">
              <a:rPr lang="cs-CZ" smtClean="0"/>
              <a:t>17.04.2023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2581810-3D2D-4E38-90DB-9388DE4A6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4045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mediaelementjs.com/" TargetMode="External"/><Relationship Id="rId2" Type="http://schemas.openxmlformats.org/officeDocument/2006/relationships/hyperlink" Target="http://videoj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dacast.com/blog/html5-video-players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html-css-js.com/css/generator/box-shadow/" TargetMode="External"/><Relationship Id="rId2" Type="http://schemas.openxmlformats.org/officeDocument/2006/relationships/hyperlink" Target="https://shadows.brumm.af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box-shadow.dev/" TargetMode="External"/><Relationship Id="rId4" Type="http://schemas.openxmlformats.org/officeDocument/2006/relationships/hyperlink" Target="https://cssgenerator.org/box-shadow-css-generator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783C067-F8BF-4755-B516-8A0CD74CF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66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2ED796EC-E7FF-46DB-B912-FB08BF12AA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549A2DAB-B431-487D-95AD-BB0FECB49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5ECDEE1-7093-418F-9CF5-24EEB115C1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45062AF-EB11-4651-BC4A-4DA21768D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Podnadpis 2">
            <a:extLst>
              <a:ext uri="{FF2B5EF4-FFF2-40B4-BE49-F238E27FC236}">
                <a16:creationId xmlns:a16="http://schemas.microsoft.com/office/drawing/2014/main" id="{52E23D9C-5B31-4981-BECB-7C8DB4B094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>
            <a:normAutofit/>
          </a:bodyPr>
          <a:lstStyle/>
          <a:p>
            <a:r>
              <a:rPr lang="cs-CZ" dirty="0"/>
              <a:t>Mgr. Vlastislav Kučera, Ph.D.</a:t>
            </a:r>
          </a:p>
          <a:p>
            <a:r>
              <a:rPr lang="cs-CZ" dirty="0"/>
              <a:t>audio, video, box-</a:t>
            </a:r>
            <a:r>
              <a:rPr lang="cs-CZ" dirty="0" err="1"/>
              <a:t>shadow</a:t>
            </a:r>
            <a:r>
              <a:rPr lang="cs-CZ" dirty="0"/>
              <a:t>, text-</a:t>
            </a:r>
            <a:r>
              <a:rPr lang="cs-CZ" dirty="0" err="1"/>
              <a:t>shadow</a:t>
            </a:r>
            <a:endParaRPr 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2D05263-6806-4630-8B31-1A21597B8E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397000"/>
            <a:ext cx="7766936" cy="2653836"/>
          </a:xfrm>
        </p:spPr>
        <p:txBody>
          <a:bodyPr>
            <a:normAutofit/>
          </a:bodyPr>
          <a:lstStyle/>
          <a:p>
            <a:r>
              <a:rPr lang="cs-CZ" dirty="0"/>
              <a:t>BGWE2</a:t>
            </a:r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0819F787-32B4-46A8-BC57-C6571BCEE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46757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B8149AF-A49D-48D8-A81A-FF69C2427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audio, video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141493-C5A3-4A00-B449-61B5FE817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 fontScale="77500" lnSpcReduction="20000"/>
          </a:bodyPr>
          <a:lstStyle/>
          <a:p>
            <a:r>
              <a:rPr lang="cs-CZ" dirty="0">
                <a:solidFill>
                  <a:srgbClr val="00B0F0"/>
                </a:solidFill>
              </a:rPr>
              <a:t>&lt;</a:t>
            </a:r>
            <a:r>
              <a:rPr lang="cs-CZ" dirty="0">
                <a:solidFill>
                  <a:srgbClr val="840084"/>
                </a:solidFill>
              </a:rPr>
              <a:t>audio</a:t>
            </a:r>
            <a:r>
              <a:rPr lang="cs-CZ" dirty="0">
                <a:solidFill>
                  <a:srgbClr val="00B0F0"/>
                </a:solidFill>
              </a:rPr>
              <a:t>&gt;&lt;/</a:t>
            </a:r>
            <a:r>
              <a:rPr lang="cs-CZ" dirty="0">
                <a:solidFill>
                  <a:srgbClr val="840084"/>
                </a:solidFill>
              </a:rPr>
              <a:t>audio</a:t>
            </a:r>
            <a:r>
              <a:rPr lang="cs-CZ" dirty="0">
                <a:solidFill>
                  <a:srgbClr val="00B0F0"/>
                </a:solidFill>
              </a:rPr>
              <a:t>&gt;</a:t>
            </a:r>
            <a:r>
              <a:rPr lang="cs-CZ" dirty="0"/>
              <a:t>, </a:t>
            </a:r>
            <a:r>
              <a:rPr lang="cs-CZ" dirty="0">
                <a:solidFill>
                  <a:srgbClr val="00B0F0"/>
                </a:solidFill>
              </a:rPr>
              <a:t>&lt;</a:t>
            </a:r>
            <a:r>
              <a:rPr lang="cs-CZ" dirty="0">
                <a:solidFill>
                  <a:srgbClr val="840084"/>
                </a:solidFill>
              </a:rPr>
              <a:t>video</a:t>
            </a:r>
            <a:r>
              <a:rPr lang="cs-CZ" dirty="0">
                <a:solidFill>
                  <a:srgbClr val="00B0F0"/>
                </a:solidFill>
              </a:rPr>
              <a:t>&gt;&lt;/</a:t>
            </a:r>
            <a:r>
              <a:rPr lang="cs-CZ" dirty="0">
                <a:solidFill>
                  <a:srgbClr val="840084"/>
                </a:solidFill>
              </a:rPr>
              <a:t>video</a:t>
            </a:r>
            <a:r>
              <a:rPr lang="cs-CZ" dirty="0">
                <a:solidFill>
                  <a:srgbClr val="00B0F0"/>
                </a:solidFill>
              </a:rPr>
              <a:t>&gt;</a:t>
            </a:r>
            <a:r>
              <a:rPr lang="cs-CZ" dirty="0"/>
              <a:t> - párová značka</a:t>
            </a:r>
          </a:p>
          <a:p>
            <a:r>
              <a:rPr lang="cs-CZ" dirty="0"/>
              <a:t>parametry:	</a:t>
            </a:r>
          </a:p>
          <a:p>
            <a:pPr lvl="1"/>
            <a:r>
              <a:rPr lang="cs-CZ" dirty="0" err="1"/>
              <a:t>src</a:t>
            </a:r>
            <a:r>
              <a:rPr lang="cs-CZ" dirty="0"/>
              <a:t> – adresa souboru s videem</a:t>
            </a:r>
          </a:p>
          <a:p>
            <a:pPr lvl="1"/>
            <a:r>
              <a:rPr lang="cs-CZ" dirty="0" err="1"/>
              <a:t>width</a:t>
            </a:r>
            <a:r>
              <a:rPr lang="cs-CZ" dirty="0"/>
              <a:t> – šířka prvku</a:t>
            </a:r>
          </a:p>
          <a:p>
            <a:pPr lvl="1"/>
            <a:r>
              <a:rPr lang="cs-CZ" dirty="0" err="1"/>
              <a:t>height</a:t>
            </a:r>
            <a:r>
              <a:rPr lang="cs-CZ" dirty="0"/>
              <a:t> – výška prvku</a:t>
            </a:r>
          </a:p>
          <a:p>
            <a:pPr lvl="1"/>
            <a:r>
              <a:rPr lang="cs-CZ" dirty="0"/>
              <a:t>Controls – zobrazení nativních ovládacích prvků</a:t>
            </a:r>
          </a:p>
          <a:p>
            <a:pPr lvl="1"/>
            <a:r>
              <a:rPr lang="cs-CZ" dirty="0" err="1"/>
              <a:t>autoplay</a:t>
            </a:r>
            <a:r>
              <a:rPr lang="cs-CZ" dirty="0"/>
              <a:t> – automatické spuštění videa po načtení stránky. Pokud možno, nepoužívat</a:t>
            </a:r>
          </a:p>
          <a:p>
            <a:pPr lvl="1"/>
            <a:r>
              <a:rPr lang="cs-CZ" dirty="0" err="1"/>
              <a:t>loop</a:t>
            </a:r>
            <a:r>
              <a:rPr lang="cs-CZ" dirty="0"/>
              <a:t> – opakování</a:t>
            </a:r>
          </a:p>
          <a:p>
            <a:pPr lvl="1"/>
            <a:r>
              <a:rPr lang="cs-CZ" dirty="0" err="1"/>
              <a:t>preload</a:t>
            </a:r>
            <a:r>
              <a:rPr lang="cs-CZ" dirty="0"/>
              <a:t> – </a:t>
            </a:r>
            <a:r>
              <a:rPr lang="cs-CZ" dirty="0" err="1"/>
              <a:t>přednačítání</a:t>
            </a:r>
            <a:endParaRPr lang="cs-CZ" dirty="0"/>
          </a:p>
          <a:p>
            <a:pPr lvl="2"/>
            <a:r>
              <a:rPr lang="cs-CZ" dirty="0"/>
              <a:t>auto – video a další data se začne načítat před samotným přehrávání</a:t>
            </a:r>
          </a:p>
          <a:p>
            <a:pPr lvl="2"/>
            <a:r>
              <a:rPr lang="cs-CZ" dirty="0" err="1"/>
              <a:t>none</a:t>
            </a:r>
            <a:r>
              <a:rPr lang="cs-CZ" dirty="0"/>
              <a:t> – video a další data se nesmí načítat před samotným přehráváním</a:t>
            </a:r>
          </a:p>
          <a:p>
            <a:pPr lvl="2"/>
            <a:r>
              <a:rPr lang="cs-CZ" dirty="0"/>
              <a:t>metadata – metadata (rozměry, doba trvání, …) se načítají před přehráváním</a:t>
            </a:r>
          </a:p>
          <a:p>
            <a:endParaRPr lang="cs-CZ" dirty="0"/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19078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FD26ED9-B4CC-4CE9-BCBC-D16B7F058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podporované formáty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490F396-814B-4DFE-A0F1-2D921EACE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audio</a:t>
            </a:r>
          </a:p>
          <a:p>
            <a:pPr lvl="1"/>
            <a:r>
              <a:rPr lang="cs-CZ" dirty="0" err="1"/>
              <a:t>waw</a:t>
            </a:r>
            <a:r>
              <a:rPr lang="cs-CZ" dirty="0"/>
              <a:t> – všechny prohlížeče (</a:t>
            </a:r>
            <a:r>
              <a:rPr lang="cs-CZ" dirty="0" err="1"/>
              <a:t>Edge</a:t>
            </a:r>
            <a:r>
              <a:rPr lang="cs-CZ" dirty="0"/>
              <a:t> od 79)</a:t>
            </a:r>
          </a:p>
          <a:p>
            <a:pPr lvl="1"/>
            <a:r>
              <a:rPr lang="cs-CZ" dirty="0"/>
              <a:t>mp3 – všechny prohlížeče</a:t>
            </a:r>
          </a:p>
          <a:p>
            <a:pPr lvl="1"/>
            <a:r>
              <a:rPr lang="cs-CZ" dirty="0" err="1"/>
              <a:t>ogg</a:t>
            </a:r>
            <a:r>
              <a:rPr lang="cs-CZ" dirty="0"/>
              <a:t>/</a:t>
            </a:r>
            <a:r>
              <a:rPr lang="cs-CZ" dirty="0" err="1"/>
              <a:t>Vorbis</a:t>
            </a:r>
            <a:r>
              <a:rPr lang="cs-CZ" dirty="0"/>
              <a:t> – všechny prohlížeče (</a:t>
            </a:r>
            <a:r>
              <a:rPr lang="cs-CZ" dirty="0" err="1"/>
              <a:t>Edge</a:t>
            </a:r>
            <a:r>
              <a:rPr lang="cs-CZ" dirty="0"/>
              <a:t> od 79)</a:t>
            </a:r>
          </a:p>
          <a:p>
            <a:r>
              <a:rPr lang="cs-CZ" dirty="0"/>
              <a:t>video</a:t>
            </a:r>
          </a:p>
          <a:p>
            <a:pPr lvl="1"/>
            <a:r>
              <a:rPr lang="cs-CZ" dirty="0"/>
              <a:t>mp4 – všechny prohlížeče</a:t>
            </a:r>
          </a:p>
          <a:p>
            <a:pPr lvl="1"/>
            <a:r>
              <a:rPr lang="cs-CZ" dirty="0" err="1"/>
              <a:t>webm</a:t>
            </a:r>
            <a:r>
              <a:rPr lang="cs-CZ" dirty="0"/>
              <a:t> – všechny prohlížeče</a:t>
            </a:r>
          </a:p>
          <a:p>
            <a:pPr lvl="1"/>
            <a:r>
              <a:rPr lang="cs-CZ" dirty="0" err="1"/>
              <a:t>ogg</a:t>
            </a:r>
            <a:r>
              <a:rPr lang="cs-CZ" dirty="0"/>
              <a:t> – mimo Safari všechny ostatní</a:t>
            </a:r>
          </a:p>
          <a:p>
            <a:endParaRPr lang="cs-CZ" dirty="0"/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9074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A4665CF-503D-4A29-9316-EF42E6B0D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vložení videa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6CCDE7-46BC-4AC6-BD31-7CED898A3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>
                <a:solidFill>
                  <a:srgbClr val="00B0F0"/>
                </a:solidFill>
              </a:rPr>
              <a:t>&lt;</a:t>
            </a:r>
            <a:r>
              <a:rPr lang="cs-CZ" dirty="0">
                <a:solidFill>
                  <a:srgbClr val="840084"/>
                </a:solidFill>
              </a:rPr>
              <a:t>video</a:t>
            </a:r>
            <a:r>
              <a:rPr lang="cs-CZ" dirty="0"/>
              <a:t> </a:t>
            </a:r>
            <a:r>
              <a:rPr lang="cs-CZ" dirty="0" err="1">
                <a:solidFill>
                  <a:srgbClr val="42D0A2"/>
                </a:solidFill>
              </a:rPr>
              <a:t>width</a:t>
            </a:r>
            <a:r>
              <a:rPr lang="cs-CZ" dirty="0"/>
              <a:t>="</a:t>
            </a:r>
            <a:r>
              <a:rPr lang="cs-CZ" dirty="0">
                <a:solidFill>
                  <a:srgbClr val="FF0000"/>
                </a:solidFill>
              </a:rPr>
              <a:t>375</a:t>
            </a:r>
            <a:r>
              <a:rPr lang="cs-CZ" dirty="0"/>
              <a:t>" </a:t>
            </a:r>
            <a:r>
              <a:rPr lang="cs-CZ" dirty="0" err="1">
                <a:solidFill>
                  <a:srgbClr val="42D0A2"/>
                </a:solidFill>
              </a:rPr>
              <a:t>height</a:t>
            </a:r>
            <a:r>
              <a:rPr lang="cs-CZ" dirty="0"/>
              <a:t>="</a:t>
            </a:r>
            <a:r>
              <a:rPr lang="cs-CZ" dirty="0">
                <a:solidFill>
                  <a:srgbClr val="FF0000"/>
                </a:solidFill>
              </a:rPr>
              <a:t>280</a:t>
            </a:r>
            <a:r>
              <a:rPr lang="cs-CZ" dirty="0"/>
              <a:t>" </a:t>
            </a:r>
            <a:r>
              <a:rPr lang="cs-CZ" dirty="0">
                <a:solidFill>
                  <a:srgbClr val="42D0A2"/>
                </a:solidFill>
              </a:rPr>
              <a:t>Controls</a:t>
            </a:r>
            <a:r>
              <a:rPr lang="cs-CZ" dirty="0">
                <a:solidFill>
                  <a:srgbClr val="00B0F0"/>
                </a:solidFill>
              </a:rPr>
              <a:t>&gt;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>
                <a:solidFill>
                  <a:srgbClr val="00B0F0"/>
                </a:solidFill>
              </a:rPr>
              <a:t>&lt;</a:t>
            </a:r>
            <a:r>
              <a:rPr lang="cs-CZ" dirty="0">
                <a:solidFill>
                  <a:srgbClr val="840084"/>
                </a:solidFill>
              </a:rPr>
              <a:t>source</a:t>
            </a:r>
            <a:r>
              <a:rPr lang="cs-CZ" dirty="0"/>
              <a:t> </a:t>
            </a:r>
            <a:r>
              <a:rPr lang="cs-CZ" dirty="0" err="1">
                <a:solidFill>
                  <a:srgbClr val="42D0A2"/>
                </a:solidFill>
              </a:rPr>
              <a:t>src</a:t>
            </a:r>
            <a:r>
              <a:rPr lang="cs-CZ" dirty="0"/>
              <a:t>="</a:t>
            </a:r>
            <a:r>
              <a:rPr lang="cs-CZ" dirty="0">
                <a:solidFill>
                  <a:srgbClr val="FF0000"/>
                </a:solidFill>
              </a:rPr>
              <a:t>priklad.mp4</a:t>
            </a:r>
            <a:r>
              <a:rPr lang="cs-CZ" dirty="0"/>
              <a:t>" </a:t>
            </a:r>
            <a:r>
              <a:rPr lang="cs-CZ" dirty="0">
                <a:solidFill>
                  <a:srgbClr val="42D0A2"/>
                </a:solidFill>
              </a:rPr>
              <a:t>type</a:t>
            </a:r>
            <a:r>
              <a:rPr lang="cs-CZ" dirty="0"/>
              <a:t>="</a:t>
            </a:r>
            <a:r>
              <a:rPr lang="cs-CZ" dirty="0">
                <a:solidFill>
                  <a:srgbClr val="FF0000"/>
                </a:solidFill>
              </a:rPr>
              <a:t>video/mp4</a:t>
            </a:r>
            <a:r>
              <a:rPr lang="cs-CZ" dirty="0"/>
              <a:t>" ‚</a:t>
            </a:r>
            <a:r>
              <a:rPr lang="cs-CZ" dirty="0">
                <a:solidFill>
                  <a:srgbClr val="00B0F0"/>
                </a:solidFill>
              </a:rPr>
              <a:t>&gt;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>
                <a:solidFill>
                  <a:srgbClr val="00B0F0"/>
                </a:solidFill>
              </a:rPr>
              <a:t>&lt;</a:t>
            </a:r>
            <a:r>
              <a:rPr lang="cs-CZ" dirty="0">
                <a:solidFill>
                  <a:srgbClr val="840084"/>
                </a:solidFill>
              </a:rPr>
              <a:t>source</a:t>
            </a:r>
            <a:r>
              <a:rPr lang="cs-CZ" dirty="0"/>
              <a:t> </a:t>
            </a:r>
            <a:r>
              <a:rPr lang="cs-CZ" dirty="0" err="1">
                <a:solidFill>
                  <a:srgbClr val="42D0A2"/>
                </a:solidFill>
              </a:rPr>
              <a:t>src</a:t>
            </a:r>
            <a:r>
              <a:rPr lang="cs-CZ" dirty="0"/>
              <a:t>="</a:t>
            </a:r>
            <a:r>
              <a:rPr lang="cs-CZ" dirty="0" err="1">
                <a:solidFill>
                  <a:srgbClr val="FF0000"/>
                </a:solidFill>
              </a:rPr>
              <a:t>priklad.webm</a:t>
            </a:r>
            <a:r>
              <a:rPr lang="cs-CZ" dirty="0"/>
              <a:t>" </a:t>
            </a:r>
            <a:r>
              <a:rPr lang="cs-CZ" dirty="0">
                <a:solidFill>
                  <a:srgbClr val="42D0A2"/>
                </a:solidFill>
              </a:rPr>
              <a:t>type</a:t>
            </a:r>
            <a:r>
              <a:rPr lang="cs-CZ" dirty="0"/>
              <a:t>="</a:t>
            </a:r>
            <a:r>
              <a:rPr lang="cs-CZ" dirty="0">
                <a:solidFill>
                  <a:srgbClr val="FF0000"/>
                </a:solidFill>
              </a:rPr>
              <a:t>video/</a:t>
            </a:r>
            <a:r>
              <a:rPr lang="cs-CZ" dirty="0" err="1">
                <a:solidFill>
                  <a:srgbClr val="FF0000"/>
                </a:solidFill>
              </a:rPr>
              <a:t>webm</a:t>
            </a:r>
            <a:r>
              <a:rPr lang="cs-CZ" dirty="0"/>
              <a:t>" ‚</a:t>
            </a:r>
            <a:r>
              <a:rPr lang="cs-CZ" dirty="0">
                <a:solidFill>
                  <a:srgbClr val="00B0F0"/>
                </a:solidFill>
              </a:rPr>
              <a:t>&gt;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>
                <a:solidFill>
                  <a:srgbClr val="00B0F0"/>
                </a:solidFill>
              </a:rPr>
              <a:t>&lt;</a:t>
            </a:r>
            <a:r>
              <a:rPr lang="cs-CZ" dirty="0">
                <a:solidFill>
                  <a:srgbClr val="840084"/>
                </a:solidFill>
              </a:rPr>
              <a:t>source</a:t>
            </a:r>
            <a:r>
              <a:rPr lang="cs-CZ" dirty="0"/>
              <a:t> </a:t>
            </a:r>
            <a:r>
              <a:rPr lang="cs-CZ" dirty="0" err="1">
                <a:solidFill>
                  <a:srgbClr val="42D0A2"/>
                </a:solidFill>
              </a:rPr>
              <a:t>src</a:t>
            </a:r>
            <a:r>
              <a:rPr lang="cs-CZ" dirty="0"/>
              <a:t>="</a:t>
            </a:r>
            <a:r>
              <a:rPr lang="cs-CZ" dirty="0" err="1">
                <a:solidFill>
                  <a:srgbClr val="FF0000"/>
                </a:solidFill>
              </a:rPr>
              <a:t>priklad.ogv</a:t>
            </a:r>
            <a:r>
              <a:rPr lang="cs-CZ" dirty="0"/>
              <a:t>" </a:t>
            </a:r>
            <a:r>
              <a:rPr lang="cs-CZ" dirty="0">
                <a:solidFill>
                  <a:srgbClr val="42D0A2"/>
                </a:solidFill>
              </a:rPr>
              <a:t>type</a:t>
            </a:r>
            <a:r>
              <a:rPr lang="cs-CZ" dirty="0"/>
              <a:t>="</a:t>
            </a:r>
            <a:r>
              <a:rPr lang="cs-CZ" dirty="0">
                <a:solidFill>
                  <a:srgbClr val="FF0000"/>
                </a:solidFill>
              </a:rPr>
              <a:t>video/</a:t>
            </a:r>
            <a:r>
              <a:rPr lang="cs-CZ" dirty="0" err="1">
                <a:solidFill>
                  <a:srgbClr val="FF0000"/>
                </a:solidFill>
              </a:rPr>
              <a:t>ogg</a:t>
            </a:r>
            <a:r>
              <a:rPr lang="cs-CZ" dirty="0"/>
              <a:t>"</a:t>
            </a:r>
            <a:r>
              <a:rPr lang="cs-CZ" dirty="0">
                <a:solidFill>
                  <a:srgbClr val="00B0F0"/>
                </a:solidFill>
              </a:rPr>
              <a:t>&gt;</a:t>
            </a:r>
          </a:p>
          <a:p>
            <a:pPr marL="0" indent="0">
              <a:buNone/>
            </a:pPr>
            <a:r>
              <a:rPr lang="cs-CZ" dirty="0">
                <a:solidFill>
                  <a:srgbClr val="00B0F0"/>
                </a:solidFill>
              </a:rPr>
              <a:t>&lt;/</a:t>
            </a:r>
            <a:r>
              <a:rPr lang="cs-CZ" dirty="0">
                <a:solidFill>
                  <a:srgbClr val="840084"/>
                </a:solidFill>
              </a:rPr>
              <a:t>video</a:t>
            </a:r>
            <a:r>
              <a:rPr lang="cs-CZ" dirty="0">
                <a:solidFill>
                  <a:srgbClr val="00B0F0"/>
                </a:solidFill>
              </a:rPr>
              <a:t>&gt;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2768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1B929C4-3368-4B77-B38F-6D0590620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přehrávače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AC146C6-33F3-4D72-A1B9-90CB6B1CF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>
                <a:hlinkClick r:id="rId2"/>
              </a:rPr>
              <a:t>http://videojs.com</a:t>
            </a:r>
            <a:endParaRPr lang="cs-CZ" dirty="0"/>
          </a:p>
          <a:p>
            <a:r>
              <a:rPr lang="cs-CZ" dirty="0">
                <a:hlinkClick r:id="rId3"/>
              </a:rPr>
              <a:t>http://mediaelementjs.com</a:t>
            </a:r>
            <a:endParaRPr lang="cs-CZ" dirty="0"/>
          </a:p>
          <a:p>
            <a:r>
              <a:rPr lang="cs-CZ" dirty="0">
                <a:hlinkClick r:id="rId4"/>
              </a:rPr>
              <a:t>https://www.dacast.com/blog/html5-video-players/</a:t>
            </a:r>
            <a:r>
              <a:rPr lang="cs-CZ" dirty="0"/>
              <a:t> </a:t>
            </a:r>
          </a:p>
          <a:p>
            <a:endParaRPr lang="cs-CZ" dirty="0"/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91892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3EEE68C-0E99-4A28-898B-FB22E4357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box-</a:t>
            </a:r>
            <a:r>
              <a:rPr lang="cs-CZ" dirty="0" err="1"/>
              <a:t>shadow</a:t>
            </a:r>
            <a:endParaRPr lang="cs-CZ" dirty="0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58D0D11-A65E-41FD-9EBE-DBE34A00A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cs-CZ" sz="1300"/>
              <a:t>nastavuje stín prvku</a:t>
            </a:r>
          </a:p>
          <a:p>
            <a:pPr>
              <a:lnSpc>
                <a:spcPct val="90000"/>
              </a:lnSpc>
            </a:pPr>
            <a:r>
              <a:rPr lang="cs-CZ" sz="1300"/>
              <a:t>hodnoty:</a:t>
            </a:r>
          </a:p>
          <a:p>
            <a:pPr lvl="1">
              <a:lnSpc>
                <a:spcPct val="90000"/>
              </a:lnSpc>
            </a:pPr>
            <a:r>
              <a:rPr lang="cs-CZ" sz="1300" i="1"/>
              <a:t>posun-x </a:t>
            </a:r>
            <a:r>
              <a:rPr lang="cs-CZ" sz="1300"/>
              <a:t>– nastaví se počáteční hodnota na horizontální ose (doprava); mohou být i záporná čísla</a:t>
            </a:r>
          </a:p>
          <a:p>
            <a:pPr lvl="1">
              <a:lnSpc>
                <a:spcPct val="90000"/>
              </a:lnSpc>
            </a:pPr>
            <a:r>
              <a:rPr lang="cs-CZ" sz="1300" i="1"/>
              <a:t>posun-y </a:t>
            </a:r>
            <a:r>
              <a:rPr lang="cs-CZ" sz="1300"/>
              <a:t>– nastaví se počátek na vertikální ose (dolů); mohou být i záporná čísla</a:t>
            </a:r>
          </a:p>
          <a:p>
            <a:pPr lvl="1">
              <a:lnSpc>
                <a:spcPct val="90000"/>
              </a:lnSpc>
            </a:pPr>
            <a:r>
              <a:rPr lang="cs-CZ" sz="1300" i="1"/>
              <a:t>rozostření </a:t>
            </a:r>
            <a:r>
              <a:rPr lang="cs-CZ" sz="1300"/>
              <a:t>– poloměr rozostření, čím větší hodnota, tím více rozostření</a:t>
            </a:r>
          </a:p>
          <a:p>
            <a:pPr lvl="1">
              <a:lnSpc>
                <a:spcPct val="90000"/>
              </a:lnSpc>
            </a:pPr>
            <a:r>
              <a:rPr lang="cs-CZ" sz="1300" i="1"/>
              <a:t>roztažení </a:t>
            </a:r>
            <a:r>
              <a:rPr lang="cs-CZ" sz="1300"/>
              <a:t>– zvětšení (kladné hodnoty)/zmenšení (záporné hodnoty) stínu</a:t>
            </a:r>
          </a:p>
          <a:p>
            <a:pPr lvl="1">
              <a:lnSpc>
                <a:spcPct val="90000"/>
              </a:lnSpc>
            </a:pPr>
            <a:r>
              <a:rPr lang="cs-CZ" sz="1300" i="1"/>
              <a:t>barva</a:t>
            </a:r>
          </a:p>
          <a:p>
            <a:pPr lvl="1">
              <a:lnSpc>
                <a:spcPct val="90000"/>
              </a:lnSpc>
            </a:pPr>
            <a:r>
              <a:rPr lang="cs-CZ" sz="1300" err="1"/>
              <a:t>inset</a:t>
            </a:r>
            <a:r>
              <a:rPr lang="cs-CZ" sz="1300"/>
              <a:t> – změní stín na vnitřní</a:t>
            </a:r>
          </a:p>
          <a:p>
            <a:pPr>
              <a:lnSpc>
                <a:spcPct val="90000"/>
              </a:lnSpc>
            </a:pPr>
            <a:r>
              <a:rPr lang="cs-CZ" sz="1300"/>
              <a:t>př.: </a:t>
            </a:r>
          </a:p>
          <a:p>
            <a:pPr lvl="1">
              <a:lnSpc>
                <a:spcPct val="90000"/>
              </a:lnSpc>
            </a:pPr>
            <a:r>
              <a:rPr lang="cs-CZ" sz="1300"/>
              <a:t>box-</a:t>
            </a:r>
            <a:r>
              <a:rPr lang="cs-CZ" sz="1300" err="1"/>
              <a:t>shadow</a:t>
            </a:r>
            <a:r>
              <a:rPr lang="cs-CZ" sz="1300"/>
              <a:t>: 5px </a:t>
            </a:r>
            <a:r>
              <a:rPr lang="cs-CZ" sz="1300" err="1"/>
              <a:t>5px</a:t>
            </a:r>
            <a:r>
              <a:rPr lang="cs-CZ" sz="1300"/>
              <a:t> </a:t>
            </a:r>
            <a:r>
              <a:rPr lang="cs-CZ" sz="1300" err="1"/>
              <a:t>red</a:t>
            </a:r>
            <a:r>
              <a:rPr lang="cs-CZ" sz="1300"/>
              <a:t>;</a:t>
            </a:r>
          </a:p>
          <a:p>
            <a:pPr lvl="1">
              <a:lnSpc>
                <a:spcPct val="90000"/>
              </a:lnSpc>
            </a:pPr>
            <a:r>
              <a:rPr lang="cs-CZ" sz="1300"/>
              <a:t>box-</a:t>
            </a:r>
            <a:r>
              <a:rPr lang="cs-CZ" sz="1300" err="1"/>
              <a:t>shadow</a:t>
            </a:r>
            <a:r>
              <a:rPr lang="cs-CZ" sz="1300"/>
              <a:t>: 5px </a:t>
            </a:r>
            <a:r>
              <a:rPr lang="cs-CZ" sz="1300" err="1"/>
              <a:t>5px</a:t>
            </a:r>
            <a:r>
              <a:rPr lang="cs-CZ" sz="1300"/>
              <a:t> 10px </a:t>
            </a:r>
            <a:r>
              <a:rPr lang="cs-CZ" sz="1300" err="1"/>
              <a:t>10px</a:t>
            </a:r>
            <a:r>
              <a:rPr lang="cs-CZ" sz="1300"/>
              <a:t> </a:t>
            </a:r>
            <a:r>
              <a:rPr lang="cs-CZ" sz="1300" err="1"/>
              <a:t>yellow</a:t>
            </a:r>
            <a:r>
              <a:rPr lang="cs-CZ" sz="1300"/>
              <a:t>;</a:t>
            </a:r>
          </a:p>
          <a:p>
            <a:pPr lvl="1">
              <a:lnSpc>
                <a:spcPct val="90000"/>
              </a:lnSpc>
            </a:pPr>
            <a:r>
              <a:rPr lang="cs-CZ" sz="1300"/>
              <a:t>box-</a:t>
            </a:r>
            <a:r>
              <a:rPr lang="cs-CZ" sz="1300" err="1"/>
              <a:t>shadow</a:t>
            </a:r>
            <a:r>
              <a:rPr lang="cs-CZ" sz="1300"/>
              <a:t>: 5px </a:t>
            </a:r>
            <a:r>
              <a:rPr lang="cs-CZ" sz="1300" err="1"/>
              <a:t>5px</a:t>
            </a:r>
            <a:r>
              <a:rPr lang="cs-CZ" sz="1300"/>
              <a:t> 10px green;</a:t>
            </a:r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45718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3BCCB90-E351-475B-A54C-49C74BA13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text-</a:t>
            </a:r>
            <a:r>
              <a:rPr lang="cs-CZ" dirty="0" err="1"/>
              <a:t>shadow</a:t>
            </a:r>
            <a:endParaRPr lang="cs-CZ" dirty="0"/>
          </a:p>
        </p:txBody>
      </p:sp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934BC5-9552-4E57-AB12-C5B30C753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nastavuje stín u textu</a:t>
            </a:r>
          </a:p>
          <a:p>
            <a:r>
              <a:rPr lang="cs-CZ" dirty="0"/>
              <a:t>podobně jako u box-</a:t>
            </a:r>
            <a:r>
              <a:rPr lang="cs-CZ" dirty="0" err="1"/>
              <a:t>shadow</a:t>
            </a:r>
            <a:endParaRPr lang="cs-CZ" dirty="0"/>
          </a:p>
          <a:p>
            <a:pPr lvl="1"/>
            <a:r>
              <a:rPr lang="cs-CZ" dirty="0"/>
              <a:t>bez </a:t>
            </a:r>
            <a:r>
              <a:rPr lang="cs-CZ" i="1" dirty="0"/>
              <a:t>roztažení</a:t>
            </a:r>
            <a:r>
              <a:rPr lang="cs-CZ" dirty="0"/>
              <a:t> a </a:t>
            </a:r>
            <a:r>
              <a:rPr lang="cs-CZ" dirty="0" err="1"/>
              <a:t>inset</a:t>
            </a:r>
            <a:endParaRPr lang="cs-CZ" dirty="0"/>
          </a:p>
          <a:p>
            <a:r>
              <a:rPr lang="cs-CZ" dirty="0"/>
              <a:t>př.:</a:t>
            </a:r>
          </a:p>
          <a:p>
            <a:pPr lvl="1"/>
            <a:r>
              <a:rPr lang="en-US" dirty="0"/>
              <a:t>text-shadow:</a:t>
            </a:r>
            <a:r>
              <a:rPr lang="cs-CZ" dirty="0"/>
              <a:t> </a:t>
            </a:r>
            <a:r>
              <a:rPr lang="en-US" dirty="0"/>
              <a:t>5px 5px 10px black;</a:t>
            </a:r>
            <a:endParaRPr lang="cs-CZ" dirty="0"/>
          </a:p>
          <a:p>
            <a:pPr lvl="1"/>
            <a:r>
              <a:rPr lang="cs-CZ" dirty="0"/>
              <a:t>text-</a:t>
            </a:r>
            <a:r>
              <a:rPr lang="cs-CZ" dirty="0" err="1"/>
              <a:t>shadow</a:t>
            </a:r>
            <a:r>
              <a:rPr lang="cs-CZ" dirty="0"/>
              <a:t>: 2px </a:t>
            </a:r>
            <a:r>
              <a:rPr lang="cs-CZ" dirty="0" err="1"/>
              <a:t>2px</a:t>
            </a:r>
            <a:r>
              <a:rPr lang="cs-CZ" dirty="0"/>
              <a:t> blue;</a:t>
            </a:r>
          </a:p>
        </p:txBody>
      </p:sp>
      <p:sp>
        <p:nvSpPr>
          <p:cNvPr id="33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39055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C5F26EB-7804-469B-89BB-564B71E74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generátory</a:t>
            </a:r>
            <a:r>
              <a:rPr lang="en-US" dirty="0"/>
              <a:t> box/text-shadow </a:t>
            </a:r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9" name="Isosceles Triangle 38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293D356-422C-43DA-B84C-BC90379A4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>
                <a:hlinkClick r:id="rId2"/>
              </a:rPr>
              <a:t>https://shadows.brumm.af</a:t>
            </a:r>
            <a:endParaRPr lang="cs-CZ" dirty="0"/>
          </a:p>
          <a:p>
            <a:r>
              <a:rPr lang="cs-CZ" dirty="0">
                <a:hlinkClick r:id="rId3"/>
              </a:rPr>
              <a:t>https://html-css-js.com/css/generator/box-shadow/</a:t>
            </a:r>
            <a:endParaRPr lang="cs-CZ" dirty="0"/>
          </a:p>
          <a:p>
            <a:r>
              <a:rPr lang="cs-CZ" dirty="0">
                <a:hlinkClick r:id="rId4"/>
              </a:rPr>
              <a:t>https://cssgenerator.org/box-shadow-css-generator.html</a:t>
            </a:r>
            <a:endParaRPr lang="cs-CZ" dirty="0"/>
          </a:p>
          <a:p>
            <a:r>
              <a:rPr lang="cs-CZ" dirty="0">
                <a:hlinkClick r:id="rId5"/>
              </a:rPr>
              <a:t>https://box-shadow.dev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</a:t>
            </a:r>
            <a:endParaRPr lang="en-US" dirty="0"/>
          </a:p>
        </p:txBody>
      </p:sp>
      <p:sp>
        <p:nvSpPr>
          <p:cNvPr id="45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89214825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Modrá, teplá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402</Words>
  <Application>Microsoft Office PowerPoint</Application>
  <PresentationFormat>Širokoúhlá obrazovka</PresentationFormat>
  <Paragraphs>61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Fazeta</vt:lpstr>
      <vt:lpstr>BGWE2</vt:lpstr>
      <vt:lpstr>audio, video</vt:lpstr>
      <vt:lpstr>podporované formáty</vt:lpstr>
      <vt:lpstr>vložení videa</vt:lpstr>
      <vt:lpstr>přehrávače</vt:lpstr>
      <vt:lpstr>box-shadow</vt:lpstr>
      <vt:lpstr>text-shadow</vt:lpstr>
      <vt:lpstr>generátory box/text-shadow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2021-04-26T16:35:28Z</dcterms:created>
  <dcterms:modified xsi:type="dcterms:W3CDTF">2023-04-17T19:09:35Z</dcterms:modified>
</cp:coreProperties>
</file>