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6" r:id="rId1"/>
  </p:sldMasterIdLst>
  <p:sldIdLst>
    <p:sldId id="256" r:id="rId2"/>
    <p:sldId id="257" r:id="rId3"/>
    <p:sldId id="259" r:id="rId4"/>
    <p:sldId id="286" r:id="rId5"/>
    <p:sldId id="287" r:id="rId6"/>
    <p:sldId id="275" r:id="rId7"/>
    <p:sldId id="276" r:id="rId8"/>
    <p:sldId id="283" r:id="rId9"/>
    <p:sldId id="282" r:id="rId10"/>
    <p:sldId id="264" r:id="rId11"/>
    <p:sldId id="284" r:id="rId12"/>
    <p:sldId id="285" r:id="rId13"/>
    <p:sldId id="266" r:id="rId14"/>
    <p:sldId id="267" r:id="rId15"/>
    <p:sldId id="268" r:id="rId16"/>
    <p:sldId id="269" r:id="rId17"/>
    <p:sldId id="280" r:id="rId18"/>
    <p:sldId id="281" r:id="rId19"/>
    <p:sldId id="271" r:id="rId20"/>
    <p:sldId id="272" r:id="rId21"/>
    <p:sldId id="273" r:id="rId22"/>
    <p:sldId id="274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55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07.11.2022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5473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07.11.2022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2074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07.11.2022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1951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07.11.2022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8280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07.11.2022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954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07.11.2022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9996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07.11.2022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2303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07.11.2022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0235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07.11.2022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19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07.11.2022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2637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07.11.2022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8938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07.11.2022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7099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07.11.2022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2552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07.11.2022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7675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07.11.2022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78361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C145-6841-45C4-9057-ACDD9E154B66}" type="datetimeFigureOut">
              <a:rPr lang="cs-CZ" smtClean="0"/>
              <a:pPr/>
              <a:t>07.11.2022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5723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BC145-6841-45C4-9057-ACDD9E154B66}" type="datetimeFigureOut">
              <a:rPr lang="cs-CZ" smtClean="0"/>
              <a:pPr/>
              <a:t>07.11.2022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6027862-650E-4EDA-AF94-974E170859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710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priklad-height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priklad-width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border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 dirty="0"/>
              <a:t>Mgr. Vlastislav Kučera, Ph.D.</a:t>
            </a:r>
          </a:p>
          <a:p>
            <a:r>
              <a:rPr lang="cs-CZ" dirty="0"/>
              <a:t>boxy, </a:t>
            </a:r>
            <a:r>
              <a:rPr lang="cs-CZ" dirty="0" err="1"/>
              <a:t>margin</a:t>
            </a:r>
            <a:r>
              <a:rPr lang="cs-CZ" dirty="0"/>
              <a:t>, </a:t>
            </a:r>
            <a:r>
              <a:rPr lang="cs-CZ" dirty="0" err="1"/>
              <a:t>padding</a:t>
            </a:r>
            <a:r>
              <a:rPr lang="cs-CZ" dirty="0"/>
              <a:t>, </a:t>
            </a:r>
            <a:r>
              <a:rPr lang="cs-CZ" dirty="0" err="1"/>
              <a:t>border</a:t>
            </a: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 dirty="0"/>
              <a:t>BGWE1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Obsah přednášky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Boxy</a:t>
            </a:r>
          </a:p>
          <a:p>
            <a:r>
              <a:rPr lang="cs-CZ" dirty="0"/>
              <a:t>Vlastnosti</a:t>
            </a:r>
          </a:p>
          <a:p>
            <a:pPr lvl="1"/>
            <a:r>
              <a:rPr lang="cs-CZ" dirty="0" err="1"/>
              <a:t>width</a:t>
            </a:r>
            <a:endParaRPr lang="cs-CZ" dirty="0"/>
          </a:p>
          <a:p>
            <a:pPr lvl="1"/>
            <a:r>
              <a:rPr lang="cs-CZ" dirty="0" err="1"/>
              <a:t>height</a:t>
            </a:r>
            <a:endParaRPr lang="cs-CZ" dirty="0"/>
          </a:p>
          <a:p>
            <a:pPr lvl="1"/>
            <a:r>
              <a:rPr lang="cs-CZ" dirty="0" err="1"/>
              <a:t>padding</a:t>
            </a:r>
            <a:endParaRPr lang="cs-CZ" dirty="0"/>
          </a:p>
          <a:p>
            <a:pPr lvl="1"/>
            <a:r>
              <a:rPr lang="cs-CZ" dirty="0" err="1"/>
              <a:t>border</a:t>
            </a:r>
            <a:endParaRPr lang="cs-CZ" dirty="0"/>
          </a:p>
          <a:p>
            <a:pPr lvl="1"/>
            <a:r>
              <a:rPr lang="cs-CZ" dirty="0" err="1"/>
              <a:t>margin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Boxy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400"/>
              <a:t>jsou generovány pro prvky v rámci stromu dokumentu</a:t>
            </a:r>
          </a:p>
          <a:p>
            <a:pPr>
              <a:lnSpc>
                <a:spcPct val="90000"/>
              </a:lnSpc>
            </a:pPr>
            <a:r>
              <a:rPr lang="cs-CZ" sz="1400"/>
              <a:t>každý box má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oblast obsahu (obsah)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oblast výplně (výplň)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oblast orámování (orámování)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oblast okrajů (okraje)</a:t>
            </a:r>
          </a:p>
          <a:p>
            <a:pPr>
              <a:lnSpc>
                <a:spcPct val="90000"/>
              </a:lnSpc>
            </a:pPr>
            <a:r>
              <a:rPr lang="cs-CZ" sz="1400"/>
              <a:t>okraje, výplň a orámování se dále dělí na horní, pravý, dolní a levý</a:t>
            </a:r>
          </a:p>
          <a:p>
            <a:pPr>
              <a:lnSpc>
                <a:spcPct val="90000"/>
              </a:lnSpc>
            </a:pPr>
            <a:r>
              <a:rPr lang="cs-CZ" sz="1400"/>
              <a:t>šířka boxu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součet levých i pravých okrajů, orámování a výplní a šířky obsahu</a:t>
            </a:r>
          </a:p>
          <a:p>
            <a:pPr>
              <a:lnSpc>
                <a:spcPct val="90000"/>
              </a:lnSpc>
            </a:pPr>
            <a:r>
              <a:rPr lang="cs-CZ" sz="1400"/>
              <a:t>výška boxu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součet horních i dolních okrajů, orámování a výplní a výšky obsahu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A78F86E-8734-4B35-ACEC-E75C22F11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Boxy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ECE35254-8F22-4068-A9C8-425F1B6910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7122" y="2474892"/>
            <a:ext cx="3048264" cy="1908213"/>
          </a:xfrm>
          <a:prstGeom prst="rect">
            <a:avLst/>
          </a:prstGeom>
        </p:spPr>
      </p:pic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1A9F9B4-F7AE-4E92-A133-BC180462E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286" y="1380566"/>
            <a:ext cx="4639458" cy="409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70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3610C2D-FD53-4D55-8C6C-87C0FDFDF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Boxy – výpočet šířky/výšky – př.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63BAC76-DEFD-436A-AB26-6DE1F1D29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zadání:</a:t>
            </a:r>
          </a:p>
          <a:p>
            <a:pPr lvl="1"/>
            <a:r>
              <a:rPr lang="cs-CZ" dirty="0"/>
              <a:t>box{</a:t>
            </a:r>
            <a:r>
              <a:rPr lang="cs-CZ" dirty="0" err="1"/>
              <a:t>width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200</a:t>
            </a:r>
            <a:r>
              <a:rPr lang="cs-CZ" dirty="0"/>
              <a:t>px; </a:t>
            </a:r>
            <a:r>
              <a:rPr lang="cs-CZ" dirty="0" err="1"/>
              <a:t>height</a:t>
            </a:r>
            <a:r>
              <a:rPr lang="cs-CZ" dirty="0"/>
              <a:t>: </a:t>
            </a:r>
            <a:r>
              <a:rPr lang="cs-CZ" dirty="0">
                <a:solidFill>
                  <a:srgbClr val="00B050"/>
                </a:solidFill>
              </a:rPr>
              <a:t>100</a:t>
            </a:r>
            <a:r>
              <a:rPr lang="cs-CZ" dirty="0"/>
              <a:t>px; </a:t>
            </a:r>
            <a:r>
              <a:rPr lang="cs-CZ" dirty="0" err="1"/>
              <a:t>border</a:t>
            </a:r>
            <a:r>
              <a:rPr lang="cs-CZ" dirty="0"/>
              <a:t>: </a:t>
            </a:r>
            <a:r>
              <a:rPr lang="cs-CZ" dirty="0">
                <a:solidFill>
                  <a:srgbClr val="7030A0"/>
                </a:solidFill>
              </a:rPr>
              <a:t>5</a:t>
            </a:r>
            <a:r>
              <a:rPr lang="cs-CZ" dirty="0"/>
              <a:t>px solid </a:t>
            </a:r>
            <a:r>
              <a:rPr lang="cs-CZ" dirty="0" err="1"/>
              <a:t>black</a:t>
            </a:r>
            <a:r>
              <a:rPr lang="cs-CZ" dirty="0"/>
              <a:t>; </a:t>
            </a:r>
            <a:r>
              <a:rPr lang="cs-CZ" dirty="0" err="1"/>
              <a:t>padding</a:t>
            </a:r>
            <a:r>
              <a:rPr lang="cs-CZ" dirty="0"/>
              <a:t>: </a:t>
            </a:r>
            <a:r>
              <a:rPr lang="cs-CZ" dirty="0">
                <a:solidFill>
                  <a:srgbClr val="FFC000"/>
                </a:solidFill>
              </a:rPr>
              <a:t>20</a:t>
            </a:r>
            <a:r>
              <a:rPr lang="cs-CZ" dirty="0"/>
              <a:t>px;</a:t>
            </a:r>
            <a:br>
              <a:rPr lang="cs-CZ" dirty="0"/>
            </a:br>
            <a:r>
              <a:rPr lang="cs-CZ" dirty="0" err="1"/>
              <a:t>margin</a:t>
            </a:r>
            <a:r>
              <a:rPr lang="cs-CZ" dirty="0"/>
              <a:t>: </a:t>
            </a:r>
            <a:r>
              <a:rPr lang="cs-CZ" dirty="0">
                <a:solidFill>
                  <a:srgbClr val="00B0F0"/>
                </a:solidFill>
              </a:rPr>
              <a:t>10</a:t>
            </a:r>
            <a:r>
              <a:rPr lang="cs-CZ" dirty="0"/>
              <a:t>px;}</a:t>
            </a:r>
          </a:p>
          <a:p>
            <a:r>
              <a:rPr lang="cs-CZ" dirty="0"/>
              <a:t>šířka:</a:t>
            </a:r>
          </a:p>
          <a:p>
            <a:pPr lvl="1"/>
            <a:r>
              <a:rPr lang="cs-CZ" dirty="0"/>
              <a:t>= </a:t>
            </a:r>
            <a:r>
              <a:rPr lang="cs-CZ" dirty="0">
                <a:solidFill>
                  <a:srgbClr val="00B0F0"/>
                </a:solidFill>
              </a:rPr>
              <a:t>10</a:t>
            </a:r>
            <a:r>
              <a:rPr lang="cs-CZ" dirty="0"/>
              <a:t> + </a:t>
            </a:r>
            <a:r>
              <a:rPr lang="cs-CZ" dirty="0">
                <a:solidFill>
                  <a:srgbClr val="7030A0"/>
                </a:solidFill>
              </a:rPr>
              <a:t>5</a:t>
            </a:r>
            <a:r>
              <a:rPr lang="cs-CZ" dirty="0"/>
              <a:t> +</a:t>
            </a:r>
            <a:r>
              <a:rPr lang="cs-CZ" dirty="0">
                <a:solidFill>
                  <a:srgbClr val="FFC000"/>
                </a:solidFill>
              </a:rPr>
              <a:t>20</a:t>
            </a:r>
            <a:r>
              <a:rPr lang="cs-CZ" dirty="0"/>
              <a:t> + </a:t>
            </a:r>
            <a:r>
              <a:rPr lang="cs-CZ" dirty="0">
                <a:solidFill>
                  <a:srgbClr val="FF0000"/>
                </a:solidFill>
              </a:rPr>
              <a:t>200</a:t>
            </a:r>
            <a:r>
              <a:rPr lang="cs-CZ" dirty="0"/>
              <a:t> + </a:t>
            </a:r>
            <a:r>
              <a:rPr lang="cs-CZ" dirty="0">
                <a:solidFill>
                  <a:srgbClr val="FFC000"/>
                </a:solidFill>
              </a:rPr>
              <a:t>20</a:t>
            </a:r>
            <a:r>
              <a:rPr lang="cs-CZ" dirty="0"/>
              <a:t> + </a:t>
            </a:r>
            <a:r>
              <a:rPr lang="cs-CZ" dirty="0">
                <a:solidFill>
                  <a:srgbClr val="7030A0"/>
                </a:solidFill>
              </a:rPr>
              <a:t>5</a:t>
            </a:r>
            <a:r>
              <a:rPr lang="cs-CZ" dirty="0"/>
              <a:t> + </a:t>
            </a:r>
            <a:r>
              <a:rPr lang="cs-CZ" dirty="0">
                <a:solidFill>
                  <a:srgbClr val="00B0F0"/>
                </a:solidFill>
              </a:rPr>
              <a:t>10</a:t>
            </a:r>
            <a:r>
              <a:rPr lang="cs-CZ" dirty="0"/>
              <a:t> = 270px</a:t>
            </a:r>
          </a:p>
          <a:p>
            <a:r>
              <a:rPr lang="cs-CZ" dirty="0"/>
              <a:t>výška:</a:t>
            </a:r>
          </a:p>
          <a:p>
            <a:pPr lvl="1"/>
            <a:r>
              <a:rPr lang="cs-CZ" dirty="0"/>
              <a:t> = </a:t>
            </a:r>
            <a:r>
              <a:rPr lang="cs-CZ" dirty="0">
                <a:solidFill>
                  <a:srgbClr val="00B0F0"/>
                </a:solidFill>
              </a:rPr>
              <a:t>10</a:t>
            </a:r>
            <a:r>
              <a:rPr lang="cs-CZ" dirty="0"/>
              <a:t> + </a:t>
            </a:r>
            <a:r>
              <a:rPr lang="cs-CZ" dirty="0">
                <a:solidFill>
                  <a:srgbClr val="7030A0"/>
                </a:solidFill>
              </a:rPr>
              <a:t>5</a:t>
            </a:r>
            <a:r>
              <a:rPr lang="cs-CZ" dirty="0"/>
              <a:t> + </a:t>
            </a:r>
            <a:r>
              <a:rPr lang="cs-CZ" dirty="0">
                <a:solidFill>
                  <a:srgbClr val="FFC000"/>
                </a:solidFill>
              </a:rPr>
              <a:t>20</a:t>
            </a:r>
            <a:r>
              <a:rPr lang="cs-CZ" dirty="0"/>
              <a:t> +</a:t>
            </a:r>
            <a:r>
              <a:rPr lang="cs-CZ" dirty="0">
                <a:solidFill>
                  <a:srgbClr val="00B050"/>
                </a:solidFill>
              </a:rPr>
              <a:t>100</a:t>
            </a:r>
            <a:r>
              <a:rPr lang="cs-CZ" dirty="0"/>
              <a:t> + </a:t>
            </a:r>
            <a:r>
              <a:rPr lang="cs-CZ" dirty="0">
                <a:solidFill>
                  <a:srgbClr val="FFC000"/>
                </a:solidFill>
              </a:rPr>
              <a:t>20</a:t>
            </a:r>
            <a:r>
              <a:rPr lang="cs-CZ" dirty="0"/>
              <a:t> + </a:t>
            </a:r>
            <a:r>
              <a:rPr lang="cs-CZ" dirty="0">
                <a:solidFill>
                  <a:srgbClr val="7030A0"/>
                </a:solidFill>
              </a:rPr>
              <a:t>5</a:t>
            </a:r>
            <a:r>
              <a:rPr lang="cs-CZ" dirty="0"/>
              <a:t> +</a:t>
            </a:r>
            <a:r>
              <a:rPr lang="cs-CZ" dirty="0">
                <a:solidFill>
                  <a:srgbClr val="00B0F0"/>
                </a:solidFill>
              </a:rPr>
              <a:t>10</a:t>
            </a:r>
            <a:r>
              <a:rPr lang="cs-CZ" dirty="0"/>
              <a:t> = 170px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49478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height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400"/>
              <a:t>určuje výšku obsahu blokových prvků</a:t>
            </a:r>
          </a:p>
          <a:p>
            <a:pPr>
              <a:lnSpc>
                <a:spcPct val="90000"/>
              </a:lnSpc>
            </a:pPr>
            <a:r>
              <a:rPr lang="cs-CZ" sz="140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auto, "velikost", "procenta", </a:t>
            </a:r>
            <a:r>
              <a:rPr lang="cs-CZ" sz="1400" err="1"/>
              <a:t>inherit</a:t>
            </a:r>
            <a:endParaRPr lang="cs-CZ" sz="1400"/>
          </a:p>
          <a:p>
            <a:pPr>
              <a:lnSpc>
                <a:spcPct val="90000"/>
              </a:lnSpc>
            </a:pPr>
            <a:r>
              <a:rPr lang="cs-CZ" sz="1400"/>
              <a:t>výchozí hodnota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auto</a:t>
            </a:r>
          </a:p>
          <a:p>
            <a:pPr>
              <a:lnSpc>
                <a:spcPct val="90000"/>
              </a:lnSpc>
            </a:pPr>
            <a:r>
              <a:rPr lang="cs-CZ" sz="140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auto – výška závisí na hodnotách ostatních vlastností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"velikost" – určuje pevnou výšku; pouze kladné hodnoty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"procenta" – určuje výšku v procentech z výšky boxu generovaného obsahujícím blokem</a:t>
            </a:r>
          </a:p>
          <a:p>
            <a:pPr lvl="1">
              <a:lnSpc>
                <a:spcPct val="90000"/>
              </a:lnSpc>
            </a:pPr>
            <a:r>
              <a:rPr lang="cs-CZ" sz="1400" err="1"/>
              <a:t>inherit</a:t>
            </a:r>
            <a:r>
              <a:rPr lang="cs-CZ" sz="1400"/>
              <a:t> – hodnota se zdědí po rodičovském prvku</a:t>
            </a:r>
          </a:p>
          <a:p>
            <a:pPr>
              <a:lnSpc>
                <a:spcPct val="90000"/>
              </a:lnSpc>
            </a:pPr>
            <a:r>
              <a:rPr lang="cs-CZ" sz="1400"/>
              <a:t>př. – </a:t>
            </a:r>
            <a:r>
              <a:rPr lang="cs-CZ" sz="1400">
                <a:hlinkClick r:id="rId2" action="ppaction://hlinkfile"/>
              </a:rPr>
              <a:t>priklad-height.html</a:t>
            </a:r>
            <a:endParaRPr lang="cs-CZ" sz="1400"/>
          </a:p>
          <a:p>
            <a:pPr marL="109728" indent="0">
              <a:lnSpc>
                <a:spcPct val="90000"/>
              </a:lnSpc>
              <a:buNone/>
            </a:pPr>
            <a:endParaRPr lang="cs-CZ" sz="14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width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400"/>
              <a:t>určuje šířku obsahu generovaného blokovými prvky</a:t>
            </a:r>
          </a:p>
          <a:p>
            <a:pPr>
              <a:lnSpc>
                <a:spcPct val="90000"/>
              </a:lnSpc>
            </a:pPr>
            <a:r>
              <a:rPr lang="cs-CZ" sz="140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auto, "velikost", "procenta", </a:t>
            </a:r>
            <a:r>
              <a:rPr lang="cs-CZ" sz="1400" err="1"/>
              <a:t>inherit</a:t>
            </a:r>
            <a:endParaRPr lang="cs-CZ" sz="1400"/>
          </a:p>
          <a:p>
            <a:pPr>
              <a:lnSpc>
                <a:spcPct val="90000"/>
              </a:lnSpc>
            </a:pPr>
            <a:r>
              <a:rPr lang="cs-CZ" sz="1400"/>
              <a:t>výchozí hodnota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auto</a:t>
            </a:r>
          </a:p>
          <a:p>
            <a:pPr>
              <a:lnSpc>
                <a:spcPct val="90000"/>
              </a:lnSpc>
            </a:pPr>
            <a:r>
              <a:rPr lang="cs-CZ" sz="140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auto – šířka je odvislá od hodnot ostatních vlastností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"velikost" – určuje pevnou šířku dané velikosti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"procenta" – určuje šířku v procentech z boxu generovaného obsahujícím prvkem</a:t>
            </a:r>
          </a:p>
          <a:p>
            <a:pPr lvl="1">
              <a:lnSpc>
                <a:spcPct val="90000"/>
              </a:lnSpc>
            </a:pPr>
            <a:r>
              <a:rPr lang="cs-CZ" sz="1400" err="1"/>
              <a:t>inherit</a:t>
            </a:r>
            <a:r>
              <a:rPr lang="cs-CZ" sz="1400"/>
              <a:t> – hodnota se zdědí po rodičovském prvku</a:t>
            </a:r>
          </a:p>
          <a:p>
            <a:pPr>
              <a:lnSpc>
                <a:spcPct val="90000"/>
              </a:lnSpc>
            </a:pPr>
            <a:r>
              <a:rPr lang="cs-CZ" sz="1400"/>
              <a:t>př. – </a:t>
            </a:r>
            <a:r>
              <a:rPr lang="cs-CZ" sz="1400">
                <a:hlinkClick r:id="rId2" action="ppaction://hlinkfile"/>
              </a:rPr>
              <a:t>priklad-width.html</a:t>
            </a:r>
            <a:endParaRPr lang="cs-CZ" sz="14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C9D9271-2A7A-48EB-9490-5E799BFC7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padding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5D220B8-35C8-46A0-80AF-0EEF577E4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určuje velikost výplně</a:t>
            </a:r>
          </a:p>
          <a:p>
            <a:r>
              <a:rPr lang="cs-CZ" dirty="0"/>
              <a:t>sdružená vlastnost, která umožňuje současné nastavení dílčích vlastností </a:t>
            </a:r>
            <a:r>
              <a:rPr lang="cs-CZ" dirty="0" err="1"/>
              <a:t>padding</a:t>
            </a:r>
            <a:r>
              <a:rPr lang="cs-CZ" dirty="0"/>
              <a:t>-top(</a:t>
            </a:r>
            <a:r>
              <a:rPr lang="cs-CZ" dirty="0" err="1"/>
              <a:t>right</a:t>
            </a:r>
            <a:r>
              <a:rPr lang="cs-CZ" dirty="0"/>
              <a:t>, </a:t>
            </a:r>
            <a:r>
              <a:rPr lang="cs-CZ" dirty="0" err="1"/>
              <a:t>bottom</a:t>
            </a:r>
            <a:r>
              <a:rPr lang="cs-CZ" dirty="0"/>
              <a:t>, </a:t>
            </a:r>
            <a:r>
              <a:rPr lang="cs-CZ" dirty="0" err="1"/>
              <a:t>left</a:t>
            </a:r>
            <a:r>
              <a:rPr lang="cs-CZ" dirty="0"/>
              <a:t>)</a:t>
            </a:r>
          </a:p>
          <a:p>
            <a:r>
              <a:rPr lang="cs-CZ" dirty="0"/>
              <a:t>hodnoty – viz. dílčí vlastnosti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43026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7EEB722-ECCD-4D68-8B19-4C1D5AAE1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padding</a:t>
            </a:r>
            <a:r>
              <a:rPr lang="cs-CZ" dirty="0"/>
              <a:t> - zápis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D70602D-C6A2-4462-B697-80FE9F0D2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 err="1"/>
              <a:t>padding</a:t>
            </a:r>
            <a:r>
              <a:rPr lang="cs-CZ" dirty="0"/>
              <a:t>: 10px;</a:t>
            </a:r>
          </a:p>
          <a:p>
            <a:pPr lvl="1"/>
            <a:r>
              <a:rPr lang="cs-CZ" dirty="0"/>
              <a:t>bude nastavena výplň na 10px na všech stranách</a:t>
            </a:r>
          </a:p>
          <a:p>
            <a:r>
              <a:rPr lang="cs-CZ" dirty="0" err="1"/>
              <a:t>padding</a:t>
            </a:r>
            <a:r>
              <a:rPr lang="cs-CZ" dirty="0"/>
              <a:t>: 10px 5px;</a:t>
            </a:r>
          </a:p>
          <a:p>
            <a:pPr lvl="1"/>
            <a:r>
              <a:rPr lang="cs-CZ" dirty="0"/>
              <a:t>nastavena výplň na 10px nahoře a dole, 5px po stranách</a:t>
            </a:r>
          </a:p>
          <a:p>
            <a:r>
              <a:rPr lang="cs-CZ" dirty="0" err="1"/>
              <a:t>padding</a:t>
            </a:r>
            <a:r>
              <a:rPr lang="cs-CZ" dirty="0"/>
              <a:t>: 10px 5px 2px;</a:t>
            </a:r>
          </a:p>
          <a:p>
            <a:pPr lvl="1"/>
            <a:r>
              <a:rPr lang="cs-CZ" dirty="0"/>
              <a:t>výplň nastavena  na 10px nahoře, 5px po stranách a 2px dole</a:t>
            </a:r>
          </a:p>
          <a:p>
            <a:r>
              <a:rPr lang="cs-CZ" dirty="0" err="1"/>
              <a:t>padding</a:t>
            </a:r>
            <a:r>
              <a:rPr lang="cs-CZ" dirty="0"/>
              <a:t>: 10px 5px 2px 1px; </a:t>
            </a:r>
          </a:p>
          <a:p>
            <a:pPr lvl="1"/>
            <a:r>
              <a:rPr lang="cs-CZ" dirty="0"/>
              <a:t>výplň nastavena na 10px nahoře, 5px vpravo, 2px dole a 1px vlevo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77676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padding</a:t>
            </a:r>
            <a:r>
              <a:rPr lang="cs-CZ" dirty="0"/>
              <a:t>-top(</a:t>
            </a:r>
            <a:r>
              <a:rPr lang="cs-CZ" dirty="0" err="1"/>
              <a:t>right</a:t>
            </a:r>
            <a:r>
              <a:rPr lang="cs-CZ" dirty="0"/>
              <a:t>, </a:t>
            </a:r>
            <a:r>
              <a:rPr lang="cs-CZ" dirty="0" err="1"/>
              <a:t>bottom</a:t>
            </a:r>
            <a:r>
              <a:rPr lang="cs-CZ" dirty="0"/>
              <a:t>, </a:t>
            </a:r>
            <a:r>
              <a:rPr lang="cs-CZ" dirty="0" err="1"/>
              <a:t>left</a:t>
            </a:r>
            <a:r>
              <a:rPr lang="cs-CZ" dirty="0"/>
              <a:t>)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určuje velikost horní(pravé, spodní, levé) výplně</a:t>
            </a:r>
          </a:p>
          <a:p>
            <a:r>
              <a:rPr lang="cs-CZ" dirty="0"/>
              <a:t>hodnoty</a:t>
            </a:r>
          </a:p>
          <a:p>
            <a:pPr lvl="1"/>
            <a:r>
              <a:rPr lang="cs-CZ" dirty="0"/>
              <a:t>"velikost", "procenta", </a:t>
            </a:r>
            <a:r>
              <a:rPr lang="cs-CZ" dirty="0" err="1"/>
              <a:t>inherit</a:t>
            </a:r>
            <a:endParaRPr lang="cs-CZ" dirty="0"/>
          </a:p>
          <a:p>
            <a:r>
              <a:rPr lang="cs-CZ" dirty="0"/>
              <a:t>výchozí hodnota</a:t>
            </a:r>
          </a:p>
          <a:p>
            <a:pPr lvl="1"/>
            <a:r>
              <a:rPr lang="cs-CZ" dirty="0"/>
              <a:t>0</a:t>
            </a:r>
          </a:p>
          <a:p>
            <a:r>
              <a:rPr lang="cs-CZ" dirty="0"/>
              <a:t>význam hodnot</a:t>
            </a:r>
          </a:p>
          <a:p>
            <a:pPr lvl="1"/>
            <a:r>
              <a:rPr lang="cs-CZ" dirty="0"/>
              <a:t>velikost – nastaví pevnou velikost výplně</a:t>
            </a:r>
          </a:p>
          <a:p>
            <a:pPr lvl="1"/>
            <a:r>
              <a:rPr lang="cs-CZ" dirty="0"/>
              <a:t>procenta – nastaví velikost výplně v procentech z šířky obsahujícího bloku generovaného prvku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421CBBB-5B82-45AC-AE12-5DE209B81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margin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2C0204-1593-4BC4-9BAA-31E3CF8E3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určuje velikost okraje prvku</a:t>
            </a:r>
          </a:p>
          <a:p>
            <a:r>
              <a:rPr lang="cs-CZ" dirty="0"/>
              <a:t>sdružená vlastnost, která umožňuje současné nastavení dílčích vlastností </a:t>
            </a:r>
            <a:r>
              <a:rPr lang="cs-CZ" dirty="0" err="1"/>
              <a:t>margin</a:t>
            </a:r>
            <a:r>
              <a:rPr lang="cs-CZ" dirty="0"/>
              <a:t>-top(</a:t>
            </a:r>
            <a:r>
              <a:rPr lang="cs-CZ" dirty="0" err="1"/>
              <a:t>right</a:t>
            </a:r>
            <a:r>
              <a:rPr lang="cs-CZ" dirty="0"/>
              <a:t>, </a:t>
            </a:r>
            <a:r>
              <a:rPr lang="cs-CZ" dirty="0" err="1"/>
              <a:t>bottom</a:t>
            </a:r>
            <a:r>
              <a:rPr lang="cs-CZ" dirty="0"/>
              <a:t>, </a:t>
            </a:r>
            <a:r>
              <a:rPr lang="cs-CZ" dirty="0" err="1"/>
              <a:t>left</a:t>
            </a:r>
            <a:r>
              <a:rPr lang="cs-CZ" dirty="0"/>
              <a:t>)</a:t>
            </a:r>
          </a:p>
          <a:p>
            <a:r>
              <a:rPr lang="cs-CZ" dirty="0"/>
              <a:t>hodnoty – viz. dílčí vlastnosti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06601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FD01A7B-E418-41B8-9AEE-74AE9AEED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margin</a:t>
            </a:r>
            <a:r>
              <a:rPr lang="cs-CZ" dirty="0"/>
              <a:t> - zápis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6AE1BDA-5B83-4295-AE9C-D82F3B148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 err="1"/>
              <a:t>margin</a:t>
            </a:r>
            <a:r>
              <a:rPr lang="cs-CZ" dirty="0"/>
              <a:t>: 10px;</a:t>
            </a:r>
          </a:p>
          <a:p>
            <a:pPr lvl="1"/>
            <a:r>
              <a:rPr lang="cs-CZ" dirty="0"/>
              <a:t>bude nastaven okraj na 10px na všech stranách</a:t>
            </a:r>
          </a:p>
          <a:p>
            <a:r>
              <a:rPr lang="cs-CZ" dirty="0" err="1"/>
              <a:t>margin</a:t>
            </a:r>
            <a:r>
              <a:rPr lang="cs-CZ" dirty="0"/>
              <a:t> : 10px 5px;</a:t>
            </a:r>
          </a:p>
          <a:p>
            <a:pPr lvl="1"/>
            <a:r>
              <a:rPr lang="cs-CZ" dirty="0"/>
              <a:t>nastaven okraj na 10px nahoře a dole, 5px po stranách</a:t>
            </a:r>
          </a:p>
          <a:p>
            <a:r>
              <a:rPr lang="cs-CZ" dirty="0" err="1"/>
              <a:t>margin</a:t>
            </a:r>
            <a:r>
              <a:rPr lang="cs-CZ" dirty="0"/>
              <a:t> : 10px 5px 2px;</a:t>
            </a:r>
          </a:p>
          <a:p>
            <a:pPr lvl="1"/>
            <a:r>
              <a:rPr lang="cs-CZ" dirty="0"/>
              <a:t>nastaven okraj  na 10px nahoře, 5px po stranách a 2px dole</a:t>
            </a:r>
          </a:p>
          <a:p>
            <a:r>
              <a:rPr lang="cs-CZ" dirty="0" err="1"/>
              <a:t>margin</a:t>
            </a:r>
            <a:r>
              <a:rPr lang="cs-CZ" dirty="0"/>
              <a:t> : 10px 5px 2px 1px; </a:t>
            </a:r>
          </a:p>
          <a:p>
            <a:pPr lvl="1"/>
            <a:r>
              <a:rPr lang="cs-CZ" dirty="0"/>
              <a:t>nastaven okraj na 10px nahoře, 5px vpravo, 2px dole a 1px vlevo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45222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margin</a:t>
            </a:r>
            <a:r>
              <a:rPr lang="cs-CZ" dirty="0"/>
              <a:t>-top(</a:t>
            </a:r>
            <a:r>
              <a:rPr lang="cs-CZ" dirty="0" err="1"/>
              <a:t>right</a:t>
            </a:r>
            <a:r>
              <a:rPr lang="cs-CZ" dirty="0"/>
              <a:t>, </a:t>
            </a:r>
            <a:r>
              <a:rPr lang="cs-CZ" dirty="0" err="1"/>
              <a:t>bottom</a:t>
            </a:r>
            <a:r>
              <a:rPr lang="cs-CZ" dirty="0"/>
              <a:t>, </a:t>
            </a:r>
            <a:r>
              <a:rPr lang="cs-CZ" dirty="0" err="1"/>
              <a:t>left</a:t>
            </a:r>
            <a:r>
              <a:rPr lang="cs-CZ" dirty="0"/>
              <a:t>)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/>
              <a:t>určuje velikost horního(pravého, spodního, levého) okraje</a:t>
            </a:r>
          </a:p>
          <a:p>
            <a:r>
              <a:rPr lang="cs-CZ"/>
              <a:t>hodnoty</a:t>
            </a:r>
          </a:p>
          <a:p>
            <a:pPr lvl="1"/>
            <a:r>
              <a:rPr lang="cs-CZ"/>
              <a:t>"velikost", "procenta", </a:t>
            </a:r>
            <a:r>
              <a:rPr lang="cs-CZ" err="1"/>
              <a:t>inherit</a:t>
            </a:r>
            <a:endParaRPr lang="cs-CZ"/>
          </a:p>
          <a:p>
            <a:r>
              <a:rPr lang="cs-CZ"/>
              <a:t>výchozí hodnota</a:t>
            </a:r>
          </a:p>
          <a:p>
            <a:pPr lvl="1"/>
            <a:r>
              <a:rPr lang="cs-CZ"/>
              <a:t>0</a:t>
            </a:r>
          </a:p>
          <a:p>
            <a:r>
              <a:rPr lang="cs-CZ"/>
              <a:t>význam hodnot</a:t>
            </a:r>
          </a:p>
          <a:p>
            <a:pPr lvl="1"/>
            <a:r>
              <a:rPr lang="cs-CZ"/>
              <a:t>velikost – nastaví pevnou velikost okraje; záporné hodnoty jsou povoleny</a:t>
            </a:r>
          </a:p>
          <a:p>
            <a:pPr lvl="1"/>
            <a:r>
              <a:rPr lang="cs-CZ"/>
              <a:t>procenta – nastaví velikost okraje v procentech z šířky obsahujícího bloku</a:t>
            </a:r>
          </a:p>
          <a:p>
            <a:pPr>
              <a:buNone/>
            </a:pPr>
            <a:endParaRPr lang="cs-CZ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border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ovlivňuje šířku, barvu a styl orámování</a:t>
            </a:r>
          </a:p>
          <a:p>
            <a:r>
              <a:rPr lang="cs-CZ" dirty="0"/>
              <a:t>sdružená vlastnost </a:t>
            </a:r>
            <a:r>
              <a:rPr lang="cs-CZ" dirty="0" err="1"/>
              <a:t>border</a:t>
            </a:r>
            <a:r>
              <a:rPr lang="cs-CZ" dirty="0"/>
              <a:t> umožňuje nastavit najednou shodnou šířku, barvu a styl všem čtyřem orámováním boxu</a:t>
            </a:r>
          </a:p>
          <a:p>
            <a:r>
              <a:rPr lang="cs-CZ" dirty="0"/>
              <a:t>nelze nastavit sdruženou vlastností, </a:t>
            </a:r>
            <a:r>
              <a:rPr lang="cs-CZ" dirty="0" err="1"/>
              <a:t>narozdíl</a:t>
            </a:r>
            <a:r>
              <a:rPr lang="cs-CZ" dirty="0"/>
              <a:t> od </a:t>
            </a:r>
            <a:r>
              <a:rPr lang="cs-CZ" dirty="0" err="1"/>
              <a:t>margin</a:t>
            </a:r>
            <a:r>
              <a:rPr lang="cs-CZ" dirty="0"/>
              <a:t> a </a:t>
            </a:r>
            <a:r>
              <a:rPr lang="cs-CZ" dirty="0" err="1"/>
              <a:t>padding</a:t>
            </a:r>
            <a:r>
              <a:rPr lang="cs-CZ" dirty="0"/>
              <a:t>, různý vzhled orámování na jednotlivých stranách</a:t>
            </a:r>
          </a:p>
          <a:p>
            <a:r>
              <a:rPr lang="cs-CZ" dirty="0"/>
              <a:t>zápis </a:t>
            </a:r>
            <a:r>
              <a:rPr lang="cs-CZ" dirty="0">
                <a:solidFill>
                  <a:srgbClr val="FF0000"/>
                </a:solidFill>
              </a:rPr>
              <a:t>border:1px solid </a:t>
            </a:r>
            <a:r>
              <a:rPr lang="cs-CZ" dirty="0" err="1">
                <a:solidFill>
                  <a:srgbClr val="FF0000"/>
                </a:solidFill>
              </a:rPr>
              <a:t>red</a:t>
            </a:r>
            <a:r>
              <a:rPr lang="cs-CZ" dirty="0">
                <a:solidFill>
                  <a:srgbClr val="FF0000"/>
                </a:solidFill>
              </a:rPr>
              <a:t>;</a:t>
            </a:r>
            <a:r>
              <a:rPr lang="cs-CZ" dirty="0">
                <a:solidFill>
                  <a:srgbClr val="92D050"/>
                </a:solidFill>
              </a:rPr>
              <a:t> </a:t>
            </a:r>
            <a:r>
              <a:rPr lang="cs-CZ" dirty="0"/>
              <a:t>nastaví šířku orámování na 1px, styl na plnou čáru a barvu na červenou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border</a:t>
            </a:r>
            <a:r>
              <a:rPr lang="cs-CZ" dirty="0"/>
              <a:t>-top(</a:t>
            </a:r>
            <a:r>
              <a:rPr lang="cs-CZ" dirty="0" err="1"/>
              <a:t>right</a:t>
            </a:r>
            <a:r>
              <a:rPr lang="cs-CZ" dirty="0"/>
              <a:t>, </a:t>
            </a:r>
            <a:r>
              <a:rPr lang="cs-CZ" dirty="0" err="1"/>
              <a:t>bottom</a:t>
            </a:r>
            <a:r>
              <a:rPr lang="cs-CZ" dirty="0"/>
              <a:t>, </a:t>
            </a:r>
            <a:r>
              <a:rPr lang="cs-CZ" dirty="0" err="1"/>
              <a:t>left</a:t>
            </a:r>
            <a:r>
              <a:rPr lang="cs-CZ" dirty="0"/>
              <a:t>)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tato sdružená vlastnost nastavuje šířku, styl a barvu horním (pravému, spodnímu, levému) orámování boxu</a:t>
            </a:r>
          </a:p>
          <a:p>
            <a:r>
              <a:rPr lang="cs-CZ" dirty="0"/>
              <a:t>totožný zápis jako u </a:t>
            </a:r>
            <a:r>
              <a:rPr lang="cs-CZ" dirty="0" err="1"/>
              <a:t>border</a:t>
            </a:r>
            <a:r>
              <a:rPr lang="cs-CZ" dirty="0"/>
              <a:t>, tedy </a:t>
            </a:r>
            <a:r>
              <a:rPr lang="cs-CZ" dirty="0">
                <a:solidFill>
                  <a:srgbClr val="FF0000"/>
                </a:solidFill>
              </a:rPr>
              <a:t>border-top:1px solid </a:t>
            </a:r>
            <a:r>
              <a:rPr lang="cs-CZ" dirty="0" err="1">
                <a:solidFill>
                  <a:srgbClr val="FF0000"/>
                </a:solidFill>
              </a:rPr>
              <a:t>red</a:t>
            </a:r>
            <a:r>
              <a:rPr lang="cs-CZ" dirty="0">
                <a:solidFill>
                  <a:srgbClr val="FF0000"/>
                </a:solidFill>
              </a:rPr>
              <a:t>;</a:t>
            </a:r>
            <a:r>
              <a:rPr lang="cs-CZ" dirty="0"/>
              <a:t> nastaví šířku orámování nahoře na 1px, styl na plnou čáru a barvu na červenou</a:t>
            </a:r>
          </a:p>
          <a:p>
            <a:r>
              <a:rPr lang="cs-CZ" dirty="0"/>
              <a:t>podobně u ostatních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border</a:t>
            </a:r>
            <a:r>
              <a:rPr lang="cs-CZ" dirty="0"/>
              <a:t>-top(</a:t>
            </a:r>
            <a:r>
              <a:rPr lang="cs-CZ" dirty="0" err="1"/>
              <a:t>right</a:t>
            </a:r>
            <a:r>
              <a:rPr lang="cs-CZ" dirty="0"/>
              <a:t>, </a:t>
            </a:r>
            <a:r>
              <a:rPr lang="cs-CZ" dirty="0" err="1"/>
              <a:t>bottom</a:t>
            </a:r>
            <a:r>
              <a:rPr lang="cs-CZ" dirty="0"/>
              <a:t>, </a:t>
            </a:r>
            <a:r>
              <a:rPr lang="cs-CZ" dirty="0" err="1"/>
              <a:t>left</a:t>
            </a:r>
            <a:r>
              <a:rPr lang="cs-CZ" dirty="0"/>
              <a:t>)-</a:t>
            </a:r>
            <a:r>
              <a:rPr lang="cs-CZ" dirty="0" err="1"/>
              <a:t>color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určuje barvu horního(pravého, spodního, levého) orámování boxu</a:t>
            </a:r>
          </a:p>
          <a:p>
            <a:r>
              <a:rPr lang="cs-CZ" dirty="0"/>
              <a:t>hodnoty</a:t>
            </a:r>
          </a:p>
          <a:p>
            <a:pPr lvl="1"/>
            <a:r>
              <a:rPr lang="cs-CZ" dirty="0"/>
              <a:t>"barva", </a:t>
            </a:r>
            <a:r>
              <a:rPr lang="cs-CZ" dirty="0" err="1"/>
              <a:t>inherit</a:t>
            </a:r>
            <a:endParaRPr lang="cs-CZ" dirty="0"/>
          </a:p>
          <a:p>
            <a:r>
              <a:rPr lang="cs-CZ" dirty="0"/>
              <a:t>výchozí hodnota</a:t>
            </a:r>
          </a:p>
          <a:p>
            <a:pPr lvl="1"/>
            <a:r>
              <a:rPr lang="cs-CZ" dirty="0"/>
              <a:t>hodnota vlastnosti </a:t>
            </a:r>
            <a:r>
              <a:rPr lang="cs-CZ" dirty="0" err="1"/>
              <a:t>color</a:t>
            </a:r>
            <a:endParaRPr lang="cs-CZ" dirty="0"/>
          </a:p>
          <a:p>
            <a:r>
              <a:rPr lang="cs-CZ" dirty="0"/>
              <a:t>význam hodnot</a:t>
            </a:r>
          </a:p>
          <a:p>
            <a:pPr lvl="1"/>
            <a:r>
              <a:rPr lang="cs-CZ" dirty="0"/>
              <a:t>barva – totožná jako u vlastnosti </a:t>
            </a:r>
            <a:r>
              <a:rPr lang="cs-CZ" dirty="0" err="1"/>
              <a:t>color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C956F0F-5D9B-4FDD-9E6D-F2A714A7E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border</a:t>
            </a:r>
            <a:r>
              <a:rPr lang="cs-CZ" dirty="0"/>
              <a:t>-top(</a:t>
            </a:r>
            <a:r>
              <a:rPr lang="cs-CZ" dirty="0" err="1"/>
              <a:t>right</a:t>
            </a:r>
            <a:r>
              <a:rPr lang="cs-CZ" dirty="0"/>
              <a:t>, </a:t>
            </a:r>
            <a:r>
              <a:rPr lang="cs-CZ" dirty="0" err="1"/>
              <a:t>bottom</a:t>
            </a:r>
            <a:r>
              <a:rPr lang="cs-CZ" dirty="0"/>
              <a:t>, </a:t>
            </a:r>
            <a:r>
              <a:rPr lang="cs-CZ" dirty="0" err="1"/>
              <a:t>left</a:t>
            </a:r>
            <a:r>
              <a:rPr lang="cs-CZ" dirty="0"/>
              <a:t>)-style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A5FEABB-7540-47F4-B2FC-CABD9984A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určuje styl čáry horního(pravého, spodního, levého) orámování boxu</a:t>
            </a:r>
          </a:p>
          <a:p>
            <a:r>
              <a:rPr lang="en-US" dirty="0" err="1"/>
              <a:t>hodnoty</a:t>
            </a:r>
            <a:endParaRPr lang="en-US" dirty="0"/>
          </a:p>
          <a:p>
            <a:pPr lvl="1"/>
            <a:r>
              <a:rPr lang="en-US" dirty="0"/>
              <a:t>none, hidden, dotted, dashed, solid, double, groove, ridge, inset, outset, inherit</a:t>
            </a:r>
          </a:p>
          <a:p>
            <a:r>
              <a:rPr lang="cs-CZ" dirty="0"/>
              <a:t>výchozí hodnota</a:t>
            </a:r>
          </a:p>
          <a:p>
            <a:pPr lvl="1"/>
            <a:r>
              <a:rPr lang="cs-CZ" dirty="0" err="1"/>
              <a:t>none</a:t>
            </a:r>
            <a:endParaRPr lang="cs-CZ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41386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6547689-1B04-4446-8BE5-AC76B66BA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border</a:t>
            </a:r>
            <a:r>
              <a:rPr lang="cs-CZ" dirty="0"/>
              <a:t>-top(</a:t>
            </a:r>
            <a:r>
              <a:rPr lang="cs-CZ" dirty="0" err="1"/>
              <a:t>right</a:t>
            </a:r>
            <a:r>
              <a:rPr lang="cs-CZ" dirty="0"/>
              <a:t>, </a:t>
            </a:r>
            <a:r>
              <a:rPr lang="cs-CZ" dirty="0" err="1"/>
              <a:t>bottom</a:t>
            </a:r>
            <a:r>
              <a:rPr lang="cs-CZ" dirty="0"/>
              <a:t>, </a:t>
            </a:r>
            <a:r>
              <a:rPr lang="cs-CZ" dirty="0" err="1"/>
              <a:t>left</a:t>
            </a:r>
            <a:r>
              <a:rPr lang="cs-CZ" dirty="0"/>
              <a:t>)-style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DB84B1E-FE21-4424-A354-658D20BCB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30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300" err="1"/>
              <a:t>none</a:t>
            </a:r>
            <a:r>
              <a:rPr lang="cs-CZ" sz="1300"/>
              <a:t> – žádné orámování</a:t>
            </a:r>
          </a:p>
          <a:p>
            <a:pPr lvl="1">
              <a:lnSpc>
                <a:spcPct val="90000"/>
              </a:lnSpc>
            </a:pPr>
            <a:r>
              <a:rPr lang="cs-CZ" sz="1300" err="1"/>
              <a:t>hidden</a:t>
            </a:r>
            <a:r>
              <a:rPr lang="cs-CZ" sz="1300"/>
              <a:t> – totéž jako </a:t>
            </a:r>
            <a:r>
              <a:rPr lang="cs-CZ" sz="1300" err="1"/>
              <a:t>none</a:t>
            </a:r>
            <a:endParaRPr lang="cs-CZ" sz="1300"/>
          </a:p>
          <a:p>
            <a:pPr lvl="1">
              <a:lnSpc>
                <a:spcPct val="90000"/>
              </a:lnSpc>
            </a:pPr>
            <a:r>
              <a:rPr lang="cs-CZ" sz="1300" err="1"/>
              <a:t>dotted</a:t>
            </a:r>
            <a:r>
              <a:rPr lang="cs-CZ" sz="1300"/>
              <a:t> – tečkovaná čára</a:t>
            </a:r>
          </a:p>
          <a:p>
            <a:pPr lvl="1">
              <a:lnSpc>
                <a:spcPct val="90000"/>
              </a:lnSpc>
            </a:pPr>
            <a:r>
              <a:rPr lang="cs-CZ" sz="1300" err="1"/>
              <a:t>dashed</a:t>
            </a:r>
            <a:r>
              <a:rPr lang="cs-CZ" sz="1300"/>
              <a:t> – přerušovaná</a:t>
            </a:r>
          </a:p>
          <a:p>
            <a:pPr lvl="1">
              <a:lnSpc>
                <a:spcPct val="90000"/>
              </a:lnSpc>
            </a:pPr>
            <a:r>
              <a:rPr lang="cs-CZ" sz="1300"/>
              <a:t>solid – souvislá (plná)</a:t>
            </a:r>
          </a:p>
          <a:p>
            <a:pPr lvl="1">
              <a:lnSpc>
                <a:spcPct val="90000"/>
              </a:lnSpc>
            </a:pPr>
            <a:r>
              <a:rPr lang="cs-CZ" sz="1300"/>
              <a:t>double – dvojitá plná</a:t>
            </a:r>
          </a:p>
          <a:p>
            <a:pPr lvl="1">
              <a:lnSpc>
                <a:spcPct val="90000"/>
              </a:lnSpc>
            </a:pPr>
            <a:r>
              <a:rPr lang="cs-CZ" sz="1300" err="1"/>
              <a:t>groove</a:t>
            </a:r>
            <a:r>
              <a:rPr lang="cs-CZ" sz="1300"/>
              <a:t> – čára vypadá, jako by byla zaříznutá do plátna</a:t>
            </a:r>
          </a:p>
          <a:p>
            <a:pPr lvl="1">
              <a:lnSpc>
                <a:spcPct val="90000"/>
              </a:lnSpc>
            </a:pPr>
            <a:r>
              <a:rPr lang="cs-CZ" sz="1300" err="1"/>
              <a:t>ridge</a:t>
            </a:r>
            <a:r>
              <a:rPr lang="cs-CZ" sz="1300"/>
              <a:t>  - opak </a:t>
            </a:r>
            <a:r>
              <a:rPr lang="cs-CZ" sz="1300" err="1"/>
              <a:t>groove</a:t>
            </a:r>
            <a:endParaRPr lang="cs-CZ" sz="1300"/>
          </a:p>
          <a:p>
            <a:pPr lvl="1">
              <a:lnSpc>
                <a:spcPct val="90000"/>
              </a:lnSpc>
            </a:pPr>
            <a:r>
              <a:rPr lang="cs-CZ" sz="1300" err="1"/>
              <a:t>inset</a:t>
            </a:r>
            <a:r>
              <a:rPr lang="cs-CZ" sz="1300"/>
              <a:t> – čára je vykreslena tak, že celý box vypadá, jako by byl ponořený do plátna</a:t>
            </a:r>
          </a:p>
          <a:p>
            <a:pPr lvl="1">
              <a:lnSpc>
                <a:spcPct val="90000"/>
              </a:lnSpc>
            </a:pPr>
            <a:r>
              <a:rPr lang="cs-CZ" sz="1300" err="1"/>
              <a:t>outset</a:t>
            </a:r>
            <a:r>
              <a:rPr lang="cs-CZ" sz="1300"/>
              <a:t> – opak </a:t>
            </a:r>
            <a:r>
              <a:rPr lang="cs-CZ" sz="1300" err="1"/>
              <a:t>inset</a:t>
            </a:r>
            <a:endParaRPr lang="cs-CZ" sz="1300"/>
          </a:p>
          <a:p>
            <a:pPr>
              <a:lnSpc>
                <a:spcPct val="90000"/>
              </a:lnSpc>
            </a:pPr>
            <a:r>
              <a:rPr lang="cs-CZ" sz="1300"/>
              <a:t>př. – </a:t>
            </a:r>
            <a:r>
              <a:rPr lang="cs-CZ" sz="1300">
                <a:hlinkClick r:id="rId2" action="ppaction://hlinkfile"/>
              </a:rPr>
              <a:t>border.html</a:t>
            </a:r>
            <a:endParaRPr lang="cs-CZ" sz="1300"/>
          </a:p>
          <a:p>
            <a:pPr>
              <a:lnSpc>
                <a:spcPct val="90000"/>
              </a:lnSpc>
            </a:pPr>
            <a:endParaRPr lang="cs-CZ" sz="13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29312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border</a:t>
            </a:r>
            <a:r>
              <a:rPr lang="cs-CZ" dirty="0"/>
              <a:t>-top(</a:t>
            </a:r>
            <a:r>
              <a:rPr lang="cs-CZ" dirty="0" err="1"/>
              <a:t>right</a:t>
            </a:r>
            <a:r>
              <a:rPr lang="cs-CZ" dirty="0"/>
              <a:t>, </a:t>
            </a:r>
            <a:r>
              <a:rPr lang="cs-CZ" dirty="0" err="1"/>
              <a:t>bottom</a:t>
            </a:r>
            <a:r>
              <a:rPr lang="cs-CZ" dirty="0"/>
              <a:t>, </a:t>
            </a:r>
            <a:r>
              <a:rPr lang="cs-CZ" dirty="0" err="1"/>
              <a:t>left</a:t>
            </a:r>
            <a:r>
              <a:rPr lang="cs-CZ" dirty="0"/>
              <a:t>)-</a:t>
            </a:r>
            <a:r>
              <a:rPr lang="cs-CZ" dirty="0" err="1"/>
              <a:t>width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cs-CZ" sz="1400" dirty="0"/>
              <a:t>určuje šířku oblasti horního(pravého, spodního, levého) orámování boxu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400" dirty="0" err="1"/>
              <a:t>thin</a:t>
            </a:r>
            <a:r>
              <a:rPr lang="cs-CZ" sz="1400" dirty="0"/>
              <a:t>, medium, </a:t>
            </a:r>
            <a:r>
              <a:rPr lang="cs-CZ" sz="1400" dirty="0" err="1"/>
              <a:t>thick</a:t>
            </a:r>
            <a:r>
              <a:rPr lang="cs-CZ" sz="1400" dirty="0"/>
              <a:t>, "velikost", </a:t>
            </a:r>
            <a:r>
              <a:rPr lang="cs-CZ" sz="1400" dirty="0" err="1"/>
              <a:t>inherit</a:t>
            </a:r>
            <a:endParaRPr lang="cs-CZ" sz="1400" dirty="0"/>
          </a:p>
          <a:p>
            <a:pPr>
              <a:lnSpc>
                <a:spcPct val="90000"/>
              </a:lnSpc>
            </a:pPr>
            <a:r>
              <a:rPr lang="cs-CZ" sz="1400" dirty="0"/>
              <a:t>výchozí hodnota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medium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400" dirty="0" err="1"/>
              <a:t>thin</a:t>
            </a:r>
            <a:r>
              <a:rPr lang="cs-CZ" sz="1400" dirty="0"/>
              <a:t> – tenké orámování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medium – středně silné orámování</a:t>
            </a:r>
          </a:p>
          <a:p>
            <a:pPr lvl="1">
              <a:lnSpc>
                <a:spcPct val="90000"/>
              </a:lnSpc>
            </a:pPr>
            <a:r>
              <a:rPr lang="cs-CZ" sz="1400" dirty="0" err="1"/>
              <a:t>thick</a:t>
            </a:r>
            <a:r>
              <a:rPr lang="cs-CZ" sz="1400" dirty="0"/>
              <a:t> – silné orámování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"velikost" – explicitní hodnota; nesmí být záporná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pozn: síla obou čar a prostoru mezi nimi u hodnoty double (vlastnost </a:t>
            </a:r>
            <a:r>
              <a:rPr lang="cs-CZ" sz="1400" dirty="0" err="1"/>
              <a:t>border</a:t>
            </a:r>
            <a:r>
              <a:rPr lang="cs-CZ" sz="1400" dirty="0"/>
              <a:t>-style) se rovná hodnotě </a:t>
            </a:r>
            <a:r>
              <a:rPr lang="cs-CZ" sz="1400" dirty="0" err="1"/>
              <a:t>border-width</a:t>
            </a:r>
            <a:endParaRPr lang="cs-CZ" sz="14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border</a:t>
            </a:r>
            <a:r>
              <a:rPr lang="cs-CZ" dirty="0"/>
              <a:t>-</a:t>
            </a:r>
            <a:r>
              <a:rPr lang="cs-CZ" dirty="0" err="1"/>
              <a:t>color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500" dirty="0"/>
              <a:t>nastavuje barvu orámování  boxu</a:t>
            </a:r>
          </a:p>
          <a:p>
            <a:pPr>
              <a:lnSpc>
                <a:spcPct val="90000"/>
              </a:lnSpc>
            </a:pPr>
            <a:r>
              <a:rPr lang="cs-CZ" sz="1500" dirty="0"/>
              <a:t>není-li definována, nabývá její vypočítaná hodnota hodnoty vlastnosti </a:t>
            </a:r>
            <a:r>
              <a:rPr lang="cs-CZ" sz="1500" dirty="0" err="1"/>
              <a:t>color</a:t>
            </a:r>
            <a:r>
              <a:rPr lang="cs-CZ" sz="1500" dirty="0"/>
              <a:t> téhož prvku</a:t>
            </a:r>
          </a:p>
          <a:p>
            <a:pPr>
              <a:lnSpc>
                <a:spcPct val="90000"/>
              </a:lnSpc>
            </a:pPr>
            <a:r>
              <a:rPr lang="cs-CZ" sz="1500" dirty="0"/>
              <a:t>podrobnosti viz. vlastnost </a:t>
            </a:r>
            <a:r>
              <a:rPr lang="cs-CZ" sz="1500" dirty="0" err="1"/>
              <a:t>border</a:t>
            </a:r>
            <a:r>
              <a:rPr lang="cs-CZ" sz="1500" dirty="0"/>
              <a:t>-top(...)-</a:t>
            </a:r>
            <a:r>
              <a:rPr lang="cs-CZ" sz="1500" dirty="0" err="1"/>
              <a:t>color</a:t>
            </a:r>
            <a:endParaRPr lang="cs-CZ" sz="1500" dirty="0"/>
          </a:p>
          <a:p>
            <a:pPr>
              <a:lnSpc>
                <a:spcPct val="90000"/>
              </a:lnSpc>
            </a:pPr>
            <a:r>
              <a:rPr lang="cs-CZ" sz="1500" dirty="0"/>
              <a:t>nastavení podobné jako u </a:t>
            </a:r>
            <a:r>
              <a:rPr lang="cs-CZ" sz="1500" dirty="0" err="1"/>
              <a:t>padding</a:t>
            </a:r>
            <a:r>
              <a:rPr lang="cs-CZ" sz="1500" dirty="0"/>
              <a:t>(</a:t>
            </a:r>
            <a:r>
              <a:rPr lang="cs-CZ" sz="1500" dirty="0" err="1"/>
              <a:t>margin</a:t>
            </a:r>
            <a:r>
              <a:rPr lang="cs-CZ" sz="1500" dirty="0"/>
              <a:t>)</a:t>
            </a:r>
          </a:p>
          <a:p>
            <a:pPr>
              <a:lnSpc>
                <a:spcPct val="90000"/>
              </a:lnSpc>
            </a:pPr>
            <a:r>
              <a:rPr lang="cs-CZ" sz="1500" dirty="0"/>
              <a:t>zadaná</a:t>
            </a:r>
          </a:p>
          <a:p>
            <a:pPr lvl="1">
              <a:lnSpc>
                <a:spcPct val="90000"/>
              </a:lnSpc>
            </a:pPr>
            <a:r>
              <a:rPr lang="cs-CZ" sz="1500" dirty="0"/>
              <a:t>1 hodnota – stejné orámování na všech stranách</a:t>
            </a:r>
          </a:p>
          <a:p>
            <a:pPr lvl="1">
              <a:lnSpc>
                <a:spcPct val="90000"/>
              </a:lnSpc>
            </a:pPr>
            <a:r>
              <a:rPr lang="cs-CZ" sz="1500" dirty="0"/>
              <a:t>2 hodnoty – 1. hodnota pro horní a dolní, 2. hodnota pro pravé a levé</a:t>
            </a:r>
          </a:p>
          <a:p>
            <a:pPr lvl="1">
              <a:lnSpc>
                <a:spcPct val="90000"/>
              </a:lnSpc>
            </a:pPr>
            <a:r>
              <a:rPr lang="cs-CZ" sz="1500" dirty="0"/>
              <a:t>3 hodnoty – 1. hodnota pro horní, 2. hodnota pro pravé a levé, 3. hodnota pro spodní</a:t>
            </a:r>
          </a:p>
          <a:p>
            <a:pPr lvl="1">
              <a:lnSpc>
                <a:spcPct val="90000"/>
              </a:lnSpc>
            </a:pPr>
            <a:r>
              <a:rPr lang="cs-CZ" sz="1500" dirty="0"/>
              <a:t>4 hodnoty – 1. hodnota pro horní, 2. pro pravé, 3. hodnota pro spodní a 4. hodnota pro levé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border</a:t>
            </a:r>
            <a:r>
              <a:rPr lang="cs-CZ" dirty="0"/>
              <a:t>-style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dirty="0"/>
              <a:t>nastavuje styl čáry orámování  na všech čtyřech stranách boxu</a:t>
            </a:r>
          </a:p>
          <a:p>
            <a:pPr>
              <a:lnSpc>
                <a:spcPct val="90000"/>
              </a:lnSpc>
            </a:pPr>
            <a:r>
              <a:rPr lang="cs-CZ" dirty="0"/>
              <a:t>podrobnosti viz. vlastnost </a:t>
            </a:r>
            <a:r>
              <a:rPr lang="cs-CZ" dirty="0" err="1"/>
              <a:t>border</a:t>
            </a:r>
            <a:r>
              <a:rPr lang="cs-CZ" dirty="0"/>
              <a:t>-top(...)-style</a:t>
            </a:r>
          </a:p>
          <a:p>
            <a:pPr>
              <a:lnSpc>
                <a:spcPct val="90000"/>
              </a:lnSpc>
            </a:pPr>
            <a:r>
              <a:rPr lang="cs-CZ" dirty="0"/>
              <a:t>nastavení podobné jako u </a:t>
            </a:r>
            <a:r>
              <a:rPr lang="cs-CZ" dirty="0" err="1"/>
              <a:t>padding</a:t>
            </a:r>
            <a:r>
              <a:rPr lang="cs-CZ" dirty="0"/>
              <a:t>(</a:t>
            </a:r>
            <a:r>
              <a:rPr lang="cs-CZ" dirty="0" err="1"/>
              <a:t>margin</a:t>
            </a:r>
            <a:r>
              <a:rPr lang="cs-CZ" dirty="0"/>
              <a:t>)</a:t>
            </a:r>
          </a:p>
          <a:p>
            <a:pPr>
              <a:lnSpc>
                <a:spcPct val="90000"/>
              </a:lnSpc>
            </a:pPr>
            <a:r>
              <a:rPr lang="cs-CZ" dirty="0"/>
              <a:t>zadaná</a:t>
            </a:r>
          </a:p>
          <a:p>
            <a:pPr lvl="1">
              <a:lnSpc>
                <a:spcPct val="90000"/>
              </a:lnSpc>
            </a:pPr>
            <a:r>
              <a:rPr lang="cs-CZ" dirty="0"/>
              <a:t>1 hodnota – stejné orámování na všech stranách</a:t>
            </a:r>
          </a:p>
          <a:p>
            <a:pPr lvl="1">
              <a:lnSpc>
                <a:spcPct val="90000"/>
              </a:lnSpc>
            </a:pPr>
            <a:r>
              <a:rPr lang="cs-CZ" dirty="0"/>
              <a:t>2 hodnoty – 1. hodnota pro horní a dolní, 2. hodnota pro pravé a levé</a:t>
            </a:r>
          </a:p>
          <a:p>
            <a:pPr lvl="1">
              <a:lnSpc>
                <a:spcPct val="90000"/>
              </a:lnSpc>
            </a:pPr>
            <a:r>
              <a:rPr lang="cs-CZ" dirty="0"/>
              <a:t>3 hodnoty – 1. hodnota pro horní, 2. hodnota pro pravé a levé, 3. hodnota pro spodní</a:t>
            </a:r>
          </a:p>
          <a:p>
            <a:pPr lvl="1">
              <a:lnSpc>
                <a:spcPct val="90000"/>
              </a:lnSpc>
            </a:pPr>
            <a:r>
              <a:rPr lang="cs-CZ" dirty="0"/>
              <a:t>4 hodnoty – 1. hodnota pro horní, 2. pro pravé, 3. hodnota pro spodní a </a:t>
            </a:r>
            <a:br>
              <a:rPr lang="cs-CZ" dirty="0"/>
            </a:br>
            <a:r>
              <a:rPr lang="cs-CZ" dirty="0"/>
              <a:t>                  4. hodnota pro levé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border</a:t>
            </a:r>
            <a:r>
              <a:rPr lang="cs-CZ" dirty="0"/>
              <a:t>-</a:t>
            </a:r>
            <a:r>
              <a:rPr lang="cs-CZ" dirty="0" err="1"/>
              <a:t>width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dirty="0"/>
              <a:t>nastavuje šířku oblasti (tloušťku) orámování  na všech čtyřech stranách boxu</a:t>
            </a:r>
          </a:p>
          <a:p>
            <a:pPr>
              <a:lnSpc>
                <a:spcPct val="90000"/>
              </a:lnSpc>
            </a:pPr>
            <a:r>
              <a:rPr lang="cs-CZ" dirty="0"/>
              <a:t>podrobnosti viz. vlastnost </a:t>
            </a:r>
            <a:r>
              <a:rPr lang="cs-CZ" dirty="0" err="1"/>
              <a:t>border</a:t>
            </a:r>
            <a:r>
              <a:rPr lang="cs-CZ" dirty="0"/>
              <a:t>-top(...)-</a:t>
            </a:r>
            <a:r>
              <a:rPr lang="cs-CZ" dirty="0" err="1"/>
              <a:t>width</a:t>
            </a:r>
            <a:endParaRPr lang="cs-CZ" dirty="0"/>
          </a:p>
          <a:p>
            <a:pPr>
              <a:lnSpc>
                <a:spcPct val="90000"/>
              </a:lnSpc>
            </a:pPr>
            <a:r>
              <a:rPr lang="cs-CZ" dirty="0"/>
              <a:t>nastavení podobné jako u </a:t>
            </a:r>
            <a:r>
              <a:rPr lang="cs-CZ" dirty="0" err="1"/>
              <a:t>padding</a:t>
            </a:r>
            <a:r>
              <a:rPr lang="cs-CZ" dirty="0"/>
              <a:t>(</a:t>
            </a:r>
            <a:r>
              <a:rPr lang="cs-CZ" dirty="0" err="1"/>
              <a:t>margin</a:t>
            </a:r>
            <a:r>
              <a:rPr lang="cs-CZ" dirty="0"/>
              <a:t>)</a:t>
            </a:r>
          </a:p>
          <a:p>
            <a:pPr>
              <a:lnSpc>
                <a:spcPct val="90000"/>
              </a:lnSpc>
            </a:pPr>
            <a:r>
              <a:rPr lang="cs-CZ" dirty="0"/>
              <a:t>zadaná</a:t>
            </a:r>
          </a:p>
          <a:p>
            <a:pPr lvl="1">
              <a:lnSpc>
                <a:spcPct val="90000"/>
              </a:lnSpc>
            </a:pPr>
            <a:r>
              <a:rPr lang="cs-CZ" dirty="0"/>
              <a:t>1 hodnota – stejné orámování na všech stranách</a:t>
            </a:r>
          </a:p>
          <a:p>
            <a:pPr lvl="1">
              <a:lnSpc>
                <a:spcPct val="90000"/>
              </a:lnSpc>
            </a:pPr>
            <a:r>
              <a:rPr lang="cs-CZ" dirty="0"/>
              <a:t>2 hodnoty – 1. hodnota pro horní a dolní, 2. hodnota pro pravé a levé</a:t>
            </a:r>
          </a:p>
          <a:p>
            <a:pPr lvl="1">
              <a:lnSpc>
                <a:spcPct val="90000"/>
              </a:lnSpc>
            </a:pPr>
            <a:r>
              <a:rPr lang="cs-CZ" dirty="0"/>
              <a:t>3 hodnoty – 1. hodnota pro horní, 2. hodnota pro pravé a levé, 3. hodnota pro spodní</a:t>
            </a:r>
          </a:p>
          <a:p>
            <a:pPr lvl="1">
              <a:lnSpc>
                <a:spcPct val="90000"/>
              </a:lnSpc>
            </a:pPr>
            <a:r>
              <a:rPr lang="cs-CZ" dirty="0"/>
              <a:t>4 hodnoty – 1. hodnota pro horní, 2. pro pravé, 3. hodnota pro spodní a</a:t>
            </a:r>
            <a:br>
              <a:rPr lang="cs-CZ" dirty="0"/>
            </a:br>
            <a:r>
              <a:rPr lang="cs-CZ" dirty="0"/>
              <a:t>                  4. hodnota pro levé</a:t>
            </a:r>
          </a:p>
          <a:p>
            <a:pPr>
              <a:lnSpc>
                <a:spcPct val="90000"/>
              </a:lnSpc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border-radius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700"/>
              <a:t>definování zaoblených rohů</a:t>
            </a:r>
          </a:p>
          <a:p>
            <a:pPr>
              <a:lnSpc>
                <a:spcPct val="90000"/>
              </a:lnSpc>
            </a:pPr>
            <a:r>
              <a:rPr lang="cs-CZ" sz="1700"/>
              <a:t>definice podobná jako u </a:t>
            </a:r>
            <a:r>
              <a:rPr lang="cs-CZ" sz="1700" err="1"/>
              <a:t>margin</a:t>
            </a:r>
            <a:endParaRPr lang="cs-CZ" sz="1700"/>
          </a:p>
          <a:p>
            <a:pPr>
              <a:lnSpc>
                <a:spcPct val="90000"/>
              </a:lnSpc>
            </a:pPr>
            <a:r>
              <a:rPr lang="cs-CZ" sz="1700" err="1"/>
              <a:t>border-radius</a:t>
            </a:r>
            <a:r>
              <a:rPr lang="cs-CZ" sz="1700"/>
              <a:t>: 10px – poloměr zakulacení bude ve všech rozích stejné</a:t>
            </a:r>
          </a:p>
          <a:p>
            <a:pPr>
              <a:lnSpc>
                <a:spcPct val="90000"/>
              </a:lnSpc>
            </a:pPr>
            <a:r>
              <a:rPr lang="cs-CZ" sz="1700" err="1"/>
              <a:t>border-radius</a:t>
            </a:r>
            <a:r>
              <a:rPr lang="cs-CZ" sz="1700"/>
              <a:t>: 10px 5px 8px 7px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10px – levý horní roh, 5px – pravý horní roh, 8px – pravý dolní roh, 7px – levý dolní roh</a:t>
            </a:r>
          </a:p>
          <a:p>
            <a:pPr>
              <a:lnSpc>
                <a:spcPct val="90000"/>
              </a:lnSpc>
            </a:pPr>
            <a:r>
              <a:rPr lang="cs-CZ" sz="1700"/>
              <a:t>dílčí vlastnosti:</a:t>
            </a:r>
          </a:p>
          <a:p>
            <a:pPr lvl="1">
              <a:lnSpc>
                <a:spcPct val="90000"/>
              </a:lnSpc>
            </a:pPr>
            <a:r>
              <a:rPr lang="cs-CZ" sz="1700" err="1"/>
              <a:t>border</a:t>
            </a:r>
            <a:r>
              <a:rPr lang="cs-CZ" sz="1700"/>
              <a:t>-top-</a:t>
            </a:r>
            <a:r>
              <a:rPr lang="cs-CZ" sz="1700" err="1"/>
              <a:t>left</a:t>
            </a:r>
            <a:r>
              <a:rPr lang="cs-CZ" sz="1700"/>
              <a:t>-</a:t>
            </a:r>
            <a:r>
              <a:rPr lang="cs-CZ" sz="1700" err="1"/>
              <a:t>radius</a:t>
            </a:r>
            <a:r>
              <a:rPr lang="cs-CZ" sz="1700"/>
              <a:t>, </a:t>
            </a:r>
            <a:r>
              <a:rPr lang="cs-CZ" sz="1700" err="1"/>
              <a:t>border</a:t>
            </a:r>
            <a:r>
              <a:rPr lang="cs-CZ" sz="1700"/>
              <a:t>-top-</a:t>
            </a:r>
            <a:r>
              <a:rPr lang="cs-CZ" sz="1700" err="1"/>
              <a:t>right</a:t>
            </a:r>
            <a:r>
              <a:rPr lang="cs-CZ" sz="1700"/>
              <a:t>-</a:t>
            </a:r>
            <a:r>
              <a:rPr lang="cs-CZ" sz="1700" err="1"/>
              <a:t>radius</a:t>
            </a:r>
            <a:r>
              <a:rPr lang="cs-CZ" sz="1700"/>
              <a:t>, </a:t>
            </a:r>
            <a:r>
              <a:rPr lang="cs-CZ" sz="1700" err="1"/>
              <a:t>border-bottom-right-radius</a:t>
            </a:r>
            <a:r>
              <a:rPr lang="cs-CZ" sz="1700"/>
              <a:t>, </a:t>
            </a:r>
            <a:r>
              <a:rPr lang="cs-CZ" sz="1700" err="1"/>
              <a:t>border-bottom-left-radius</a:t>
            </a:r>
            <a:endParaRPr lang="cs-CZ" sz="1700"/>
          </a:p>
          <a:p>
            <a:pPr>
              <a:lnSpc>
                <a:spcPct val="90000"/>
              </a:lnSpc>
            </a:pPr>
            <a:r>
              <a:rPr lang="cs-CZ" sz="1700"/>
              <a:t>nejen kulaté, ale i elipsovité rohy</a:t>
            </a:r>
          </a:p>
          <a:p>
            <a:pPr lvl="1">
              <a:lnSpc>
                <a:spcPct val="90000"/>
              </a:lnSpc>
            </a:pPr>
            <a:r>
              <a:rPr lang="cs-CZ" sz="1700" err="1"/>
              <a:t>border-radius</a:t>
            </a:r>
            <a:r>
              <a:rPr lang="cs-CZ" sz="1700"/>
              <a:t>: 20px / 10px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32414991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1377</Words>
  <Application>Microsoft Office PowerPoint</Application>
  <PresentationFormat>Širokoúhlá obrazovka</PresentationFormat>
  <Paragraphs>185</Paragraphs>
  <Slides>23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7" baseType="lpstr">
      <vt:lpstr>Arial</vt:lpstr>
      <vt:lpstr>Trebuchet MS</vt:lpstr>
      <vt:lpstr>Wingdings 3</vt:lpstr>
      <vt:lpstr>Fazeta</vt:lpstr>
      <vt:lpstr>BGWE1</vt:lpstr>
      <vt:lpstr>Obsah přednášky</vt:lpstr>
      <vt:lpstr>Boxy</vt:lpstr>
      <vt:lpstr>Boxy</vt:lpstr>
      <vt:lpstr>Boxy – výpočet šířky/výšky – př.</vt:lpstr>
      <vt:lpstr>Vlastnost height</vt:lpstr>
      <vt:lpstr>Vlastnost width</vt:lpstr>
      <vt:lpstr>Vlastnost padding</vt:lpstr>
      <vt:lpstr>padding - zápis</vt:lpstr>
      <vt:lpstr>Vlastnost padding-top(right, bottom, left)</vt:lpstr>
      <vt:lpstr>Vlastnost margin</vt:lpstr>
      <vt:lpstr>margin - zápis</vt:lpstr>
      <vt:lpstr>Vlastnost margin-top(right, bottom, left)</vt:lpstr>
      <vt:lpstr>Vlastnost border</vt:lpstr>
      <vt:lpstr>Vlastnost border-top(right, bottom, left)</vt:lpstr>
      <vt:lpstr>Vlastnost border-top(right, bottom, left)-color</vt:lpstr>
      <vt:lpstr>Vlastnost border-top(right, bottom, left)-style</vt:lpstr>
      <vt:lpstr>Vlastnost border-top(right, bottom, left)-style</vt:lpstr>
      <vt:lpstr>Vlastnost border-top(right, bottom, left)-width</vt:lpstr>
      <vt:lpstr>Vlastnost border-color</vt:lpstr>
      <vt:lpstr>Vlastnost border-style</vt:lpstr>
      <vt:lpstr>Vlastnost border-width</vt:lpstr>
      <vt:lpstr>Vlastnost border-radius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2020-12-14T17:27:29Z</dcterms:created>
  <dcterms:modified xsi:type="dcterms:W3CDTF">2022-11-07T17:00:55Z</dcterms:modified>
</cp:coreProperties>
</file>