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1"/>
  </p:sldMasterIdLst>
  <p:sldIdLst>
    <p:sldId id="256" r:id="rId2"/>
    <p:sldId id="257" r:id="rId3"/>
    <p:sldId id="287" r:id="rId4"/>
    <p:sldId id="272" r:id="rId5"/>
    <p:sldId id="286" r:id="rId6"/>
    <p:sldId id="282" r:id="rId7"/>
    <p:sldId id="275" r:id="rId8"/>
    <p:sldId id="283" r:id="rId9"/>
    <p:sldId id="281" r:id="rId10"/>
    <p:sldId id="277" r:id="rId11"/>
    <p:sldId id="288" r:id="rId12"/>
    <p:sldId id="278" r:id="rId13"/>
    <p:sldId id="302" r:id="rId14"/>
    <p:sldId id="306" r:id="rId15"/>
    <p:sldId id="303" r:id="rId16"/>
    <p:sldId id="304" r:id="rId17"/>
    <p:sldId id="305" r:id="rId18"/>
    <p:sldId id="310" r:id="rId19"/>
    <p:sldId id="291" r:id="rId20"/>
    <p:sldId id="311" r:id="rId21"/>
    <p:sldId id="29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D0A2"/>
    <a:srgbClr val="840084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660"/>
  </p:normalViewPr>
  <p:slideViewPr>
    <p:cSldViewPr>
      <p:cViewPr varScale="1">
        <p:scale>
          <a:sx n="111" d="100"/>
          <a:sy n="111" d="100"/>
        </p:scale>
        <p:origin x="56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720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99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4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932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8034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619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5607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6306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221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788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4403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78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6112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7613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6399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987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F3318-0C93-4308-9B21-612095FD71E4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076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zhurudolu.cz/css-layout/" TargetMode="External"/><Relationship Id="rId2" Type="http://schemas.openxmlformats.org/officeDocument/2006/relationships/hyperlink" Target="https://www.albatrosmedia.cz/tituly/33126004/css3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ecas.cz/" TargetMode="External"/><Relationship Id="rId4" Type="http://schemas.openxmlformats.org/officeDocument/2006/relationships/hyperlink" Target="http://www.vzhurudolu.cz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tylestage.dev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aniuse.com/" TargetMode="External"/><Relationship Id="rId2" Type="http://schemas.openxmlformats.org/officeDocument/2006/relationships/hyperlink" Target="http://css3test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css-color-4/#named-colors" TargetMode="External"/><Relationship Id="rId2" Type="http://schemas.openxmlformats.org/officeDocument/2006/relationships/hyperlink" Target="barvy-w3-org-01.pn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Úvod do CSS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Obsah přednášky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Úvod do CSS</a:t>
            </a:r>
          </a:p>
          <a:p>
            <a:r>
              <a:rPr lang="cs-CZ" dirty="0"/>
              <a:t>zápis </a:t>
            </a:r>
            <a:r>
              <a:rPr lang="cs-CZ" dirty="0" err="1"/>
              <a:t>css</a:t>
            </a:r>
            <a:r>
              <a:rPr lang="cs-CZ" dirty="0"/>
              <a:t> pravidel, hodnoty</a:t>
            </a:r>
          </a:p>
          <a:p>
            <a:pPr marL="0" indent="0">
              <a:buNone/>
            </a:pPr>
            <a:endParaRPr lang="cs-CZ" dirty="0"/>
          </a:p>
          <a:p>
            <a:pPr>
              <a:buNone/>
            </a:pPr>
            <a:endParaRPr lang="cs-CZ" dirty="0"/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6D5BBE8-C7AE-3A28-F0FC-2752C100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Literatura a další zdroje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FA313A-1627-33DF-BA6B-8844188BE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GASSTON, Peter. </a:t>
            </a:r>
            <a:r>
              <a:rPr lang="cs-CZ" b="0" i="0" u="none" strike="noStrike" dirty="0">
                <a:solidFill>
                  <a:srgbClr val="4FC1F1"/>
                </a:solidFill>
                <a:effectLst/>
                <a:latin typeface="Helvetica Neu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CSS3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Přeložil Ondřej BAŠE. Brno: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Computer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Press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2016. ISBN 9788025146415.</a:t>
            </a:r>
            <a:endParaRPr lang="cs-CZ" dirty="0">
              <a:solidFill>
                <a:srgbClr val="333333"/>
              </a:solidFill>
              <a:latin typeface="Helvetica Neue"/>
            </a:endParaRPr>
          </a:p>
          <a:p>
            <a:r>
              <a:rPr lang="cs-CZ" dirty="0">
                <a:solidFill>
                  <a:srgbClr val="333333"/>
                </a:solidFill>
                <a:latin typeface="Helvetica Neue"/>
              </a:rPr>
              <a:t>MICHÁLEK, Martin. </a:t>
            </a:r>
            <a:r>
              <a:rPr lang="cs-CZ" dirty="0">
                <a:solidFill>
                  <a:srgbClr val="4FC1F1"/>
                </a:solidFill>
                <a:latin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CSS: moderní layout</a:t>
            </a:r>
            <a:r>
              <a:rPr lang="cs-CZ" dirty="0">
                <a:solidFill>
                  <a:srgbClr val="333333"/>
                </a:solidFill>
                <a:latin typeface="Helvetica Neue"/>
              </a:rPr>
              <a:t>. [Praha]: Martin Michálek - Vzhůru dolů, [2022]. ISBN 978-80-88253-07-5.</a:t>
            </a:r>
          </a:p>
          <a:p>
            <a:endParaRPr lang="cs-CZ" dirty="0">
              <a:hlinkClick r:id="rId4"/>
            </a:endParaRPr>
          </a:p>
          <a:p>
            <a:r>
              <a:rPr lang="cs-CZ" dirty="0">
                <a:hlinkClick r:id="rId4"/>
              </a:rPr>
              <a:t>www.vzhurudolu.cz</a:t>
            </a:r>
            <a:endParaRPr lang="cs-CZ" dirty="0"/>
          </a:p>
          <a:p>
            <a:r>
              <a:rPr lang="cs-CZ" dirty="0">
                <a:hlinkClick r:id="rId5"/>
              </a:rPr>
              <a:t>jecas.cz</a:t>
            </a:r>
            <a:endParaRPr lang="cs-CZ" dirty="0"/>
          </a:p>
          <a:p>
            <a:endParaRPr lang="cs-CZ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4375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Historie CSS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oddělení struktury dokumentu od jeho formátování bylo cílem HTML od samých počátků v roce 1990</a:t>
            </a:r>
            <a:endParaRPr lang="cs-CZ"/>
          </a:p>
          <a:p>
            <a:r>
              <a:rPr lang="cs-CZ" dirty="0"/>
              <a:t>bohužel nedošlo ze strany autorů prohlížečů k rozvinutí této koncepce</a:t>
            </a:r>
            <a:endParaRPr lang="cs-CZ"/>
          </a:p>
          <a:p>
            <a:r>
              <a:rPr lang="cs-CZ" dirty="0"/>
              <a:t>jak stoupala popularita webu, autoři stránek neměli možnost ovlivnit vzhled svých HTML dokumentů</a:t>
            </a:r>
            <a:endParaRPr lang="cs-CZ"/>
          </a:p>
          <a:p>
            <a:r>
              <a:rPr lang="cs-CZ" dirty="0"/>
              <a:t>dvě reakce:</a:t>
            </a:r>
            <a:endParaRPr lang="cs-CZ"/>
          </a:p>
          <a:p>
            <a:pPr lvl="1"/>
            <a:r>
              <a:rPr lang="cs-CZ" dirty="0"/>
              <a:t>listopad 1994 – 1. koncept "</a:t>
            </a:r>
            <a:r>
              <a:rPr lang="cs-CZ" dirty="0" err="1"/>
              <a:t>Cascading</a:t>
            </a:r>
            <a:r>
              <a:rPr lang="cs-CZ" dirty="0"/>
              <a:t> HTML Style </a:t>
            </a:r>
            <a:r>
              <a:rPr lang="cs-CZ" dirty="0" err="1"/>
              <a:t>Sheet</a:t>
            </a:r>
            <a:r>
              <a:rPr lang="cs-CZ" dirty="0"/>
              <a:t>"</a:t>
            </a:r>
            <a:endParaRPr lang="cs-CZ"/>
          </a:p>
          <a:p>
            <a:pPr lvl="1"/>
            <a:r>
              <a:rPr lang="cs-CZ" dirty="0"/>
              <a:t>listopad 1994 – </a:t>
            </a:r>
            <a:r>
              <a:rPr lang="cs-CZ" dirty="0" err="1"/>
              <a:t>Netscape</a:t>
            </a:r>
            <a:r>
              <a:rPr lang="cs-CZ" dirty="0"/>
              <a:t> – místo implementace stylového jazyka zabudoval základní formátovací prostředky přímo do jazyka HTML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9074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5CF914E-BA1D-4C30-AF1D-76C913565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Verze a podpora CSS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CFE35B-640E-4321-BB68-8646212ED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100"/>
              <a:t>CSS1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prosinec 1996</a:t>
            </a:r>
          </a:p>
          <a:p>
            <a:pPr>
              <a:lnSpc>
                <a:spcPct val="90000"/>
              </a:lnSpc>
            </a:pPr>
            <a:r>
              <a:rPr lang="cs-CZ" sz="1100"/>
              <a:t>CSS2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květen 1998</a:t>
            </a:r>
          </a:p>
          <a:p>
            <a:pPr>
              <a:lnSpc>
                <a:spcPct val="90000"/>
              </a:lnSpc>
            </a:pPr>
            <a:r>
              <a:rPr lang="cs-CZ" sz="1100"/>
              <a:t>CSS3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zatím neuveden, stále ve stadiu příprav</a:t>
            </a:r>
          </a:p>
          <a:p>
            <a:pPr>
              <a:lnSpc>
                <a:spcPct val="90000"/>
              </a:lnSpc>
            </a:pPr>
            <a:r>
              <a:rPr lang="cs-CZ" sz="1100"/>
              <a:t>IE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částečná podpora CSS1 – IE3</a:t>
            </a:r>
          </a:p>
          <a:p>
            <a:pPr>
              <a:lnSpc>
                <a:spcPct val="90000"/>
              </a:lnSpc>
            </a:pPr>
            <a:r>
              <a:rPr lang="cs-CZ" sz="1100"/>
              <a:t>Opera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od verze 3.5</a:t>
            </a:r>
          </a:p>
          <a:p>
            <a:pPr>
              <a:lnSpc>
                <a:spcPct val="90000"/>
              </a:lnSpc>
            </a:pPr>
            <a:r>
              <a:rPr lang="cs-CZ" sz="1100"/>
              <a:t>ostatní prohlížeče (Google Chrome, Mozilla Firefox)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od prvních verzí</a:t>
            </a:r>
          </a:p>
          <a:p>
            <a:pPr>
              <a:lnSpc>
                <a:spcPct val="90000"/>
              </a:lnSpc>
            </a:pPr>
            <a:endParaRPr lang="cs-CZ" sz="11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3224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559760-FD2A-48F2-926D-1CE15A2B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Význam CSS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E18771-E7B9-4AAD-BBF2-1E3D20E15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100" dirty="0"/>
              <a:t>širší formátovací možnosti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několik příkladů</a:t>
            </a:r>
          </a:p>
          <a:p>
            <a:pPr lvl="2">
              <a:lnSpc>
                <a:spcPct val="90000"/>
              </a:lnSpc>
            </a:pPr>
            <a:r>
              <a:rPr lang="cs-CZ" sz="1100" dirty="0">
                <a:solidFill>
                  <a:srgbClr val="00B0F0"/>
                </a:solidFill>
              </a:rPr>
              <a:t>&lt;</a:t>
            </a:r>
            <a:r>
              <a:rPr lang="cs-CZ" sz="1100" dirty="0">
                <a:solidFill>
                  <a:srgbClr val="840084"/>
                </a:solidFill>
              </a:rPr>
              <a:t>b</a:t>
            </a:r>
            <a:r>
              <a:rPr lang="cs-CZ" sz="1100" dirty="0">
                <a:solidFill>
                  <a:srgbClr val="00B0F0"/>
                </a:solidFill>
              </a:rPr>
              <a:t>&gt;</a:t>
            </a:r>
            <a:r>
              <a:rPr lang="cs-CZ" sz="1100" dirty="0"/>
              <a:t> - v HTML nastavuje tučné písmo; v CSS pomocí font-</a:t>
            </a:r>
            <a:r>
              <a:rPr lang="cs-CZ" sz="1100" dirty="0" err="1"/>
              <a:t>weight</a:t>
            </a:r>
            <a:r>
              <a:rPr lang="cs-CZ" sz="1100" dirty="0"/>
              <a:t> lze sílu písma nastavit až v devíti stupních</a:t>
            </a:r>
          </a:p>
          <a:p>
            <a:pPr lvl="2">
              <a:lnSpc>
                <a:spcPct val="90000"/>
              </a:lnSpc>
            </a:pPr>
            <a:r>
              <a:rPr lang="cs-CZ" sz="1100" dirty="0">
                <a:solidFill>
                  <a:srgbClr val="00B0F0"/>
                </a:solidFill>
              </a:rPr>
              <a:t>&lt;</a:t>
            </a:r>
            <a:r>
              <a:rPr lang="cs-CZ" sz="1100" dirty="0">
                <a:solidFill>
                  <a:srgbClr val="840084"/>
                </a:solidFill>
              </a:rPr>
              <a:t>hr</a:t>
            </a:r>
            <a:r>
              <a:rPr lang="cs-CZ" sz="1100" dirty="0">
                <a:solidFill>
                  <a:srgbClr val="00B0F0"/>
                </a:solidFill>
              </a:rPr>
              <a:t>&gt;</a:t>
            </a:r>
            <a:r>
              <a:rPr lang="cs-CZ" sz="1100" dirty="0"/>
              <a:t> - v HTML – čára (horizontální), lze nastavit sílu, styl (3D, plochá), barvu; v CSS pomocí </a:t>
            </a:r>
            <a:r>
              <a:rPr lang="cs-CZ" sz="1100" dirty="0" err="1"/>
              <a:t>border</a:t>
            </a:r>
            <a:r>
              <a:rPr lang="cs-CZ" sz="1100" dirty="0"/>
              <a:t> lze vytvořit až 8 stylů čar o libovolné síle a barvě, lze tvořit i vertikální čáry</a:t>
            </a:r>
          </a:p>
          <a:p>
            <a:pPr lvl="2">
              <a:lnSpc>
                <a:spcPct val="90000"/>
              </a:lnSpc>
            </a:pPr>
            <a:r>
              <a:rPr lang="cs-CZ" sz="1100" dirty="0">
                <a:solidFill>
                  <a:srgbClr val="00B0F0"/>
                </a:solidFill>
              </a:rPr>
              <a:t>&lt;</a:t>
            </a:r>
            <a:r>
              <a:rPr lang="cs-CZ" sz="1100" dirty="0">
                <a:solidFill>
                  <a:srgbClr val="840084"/>
                </a:solidFill>
              </a:rPr>
              <a:t>ul</a:t>
            </a:r>
            <a:r>
              <a:rPr lang="cs-CZ" sz="1100" dirty="0">
                <a:solidFill>
                  <a:srgbClr val="00B0F0"/>
                </a:solidFill>
              </a:rPr>
              <a:t>&gt;</a:t>
            </a:r>
            <a:r>
              <a:rPr lang="cs-CZ" sz="1100" dirty="0"/>
              <a:t> - v HTML – lze určit jeden ze tří možných stylů odrážky; v CSS pomocí list-style-image lze pro odrážky použít libovolný obrázek</a:t>
            </a:r>
          </a:p>
          <a:p>
            <a:pPr>
              <a:lnSpc>
                <a:spcPct val="90000"/>
              </a:lnSpc>
            </a:pPr>
            <a:r>
              <a:rPr lang="cs-CZ" sz="1100" dirty="0"/>
              <a:t>snadná tvorba a údržba stylu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údržba webu, který nevyužívá CSS, je velmi složitá a zdlouhavá (nalézt a nahradit tagy &lt;font&gt;, změnit atributy tabulek, ...)</a:t>
            </a:r>
          </a:p>
          <a:p>
            <a:pPr>
              <a:lnSpc>
                <a:spcPct val="90000"/>
              </a:lnSpc>
            </a:pPr>
            <a:r>
              <a:rPr lang="cs-CZ" sz="1100" dirty="0"/>
              <a:t>oddělení struktury a stylu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lepší "dělba" práce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tentýž obsah lze prezentovat různými způsoby</a:t>
            </a:r>
          </a:p>
          <a:p>
            <a:pPr lvl="2">
              <a:lnSpc>
                <a:spcPct val="90000"/>
              </a:lnSpc>
            </a:pPr>
            <a:r>
              <a:rPr lang="cs-CZ" sz="1100" dirty="0"/>
              <a:t>př.: </a:t>
            </a:r>
            <a:r>
              <a:rPr lang="cs-CZ" sz="1100" dirty="0">
                <a:hlinkClick r:id="rId2"/>
              </a:rPr>
              <a:t>stylestage.dev</a:t>
            </a:r>
            <a:endParaRPr lang="cs-CZ" sz="1100" dirty="0"/>
          </a:p>
          <a:p>
            <a:pPr>
              <a:lnSpc>
                <a:spcPct val="90000"/>
              </a:lnSpc>
            </a:pPr>
            <a:endParaRPr lang="cs-CZ" sz="11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5818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 k HTML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3 metody</a:t>
            </a:r>
          </a:p>
          <a:p>
            <a:pPr lvl="1"/>
            <a:r>
              <a:rPr lang="cs-CZ" dirty="0"/>
              <a:t>tag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link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2"/>
            <a:r>
              <a:rPr lang="cs-CZ" dirty="0"/>
              <a:t>používá se pro připojení </a:t>
            </a:r>
            <a:r>
              <a:rPr lang="cs-CZ" dirty="0" err="1"/>
              <a:t>ext</a:t>
            </a:r>
            <a:r>
              <a:rPr lang="cs-CZ" dirty="0"/>
              <a:t>. styl. předpisu</a:t>
            </a:r>
          </a:p>
          <a:p>
            <a:pPr lvl="1"/>
            <a:r>
              <a:rPr lang="cs-CZ" dirty="0"/>
              <a:t>tag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style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2"/>
            <a:r>
              <a:rPr lang="cs-CZ" dirty="0"/>
              <a:t>používá se pro vložení interního styl. předpisu</a:t>
            </a:r>
          </a:p>
          <a:p>
            <a:pPr lvl="1"/>
            <a:r>
              <a:rPr lang="cs-CZ" dirty="0"/>
              <a:t>parametr style u HTML tagů</a:t>
            </a:r>
          </a:p>
          <a:p>
            <a:pPr lvl="2"/>
            <a:r>
              <a:rPr lang="cs-CZ" dirty="0"/>
              <a:t>používá pro přiřazení stylu konkrétnímu </a:t>
            </a:r>
            <a:r>
              <a:rPr lang="cs-CZ" dirty="0" err="1"/>
              <a:t>tagu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2612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0A37CBB-65EB-4949-A9C6-EB9671B18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 k HTML - &lt;link&gt;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8E4673-F40E-43E5-B784-746342692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externí stylový předpis</a:t>
            </a:r>
          </a:p>
          <a:p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link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rel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stylesheet</a:t>
            </a:r>
            <a:r>
              <a:rPr lang="cs-CZ" dirty="0"/>
              <a:t>" </a:t>
            </a:r>
            <a:r>
              <a:rPr lang="cs-CZ" dirty="0" err="1">
                <a:solidFill>
                  <a:srgbClr val="42D0A2"/>
                </a:solidFill>
              </a:rPr>
              <a:t>href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style.css</a:t>
            </a:r>
            <a:r>
              <a:rPr lang="cs-CZ" dirty="0"/>
              <a:t>" 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 </a:t>
            </a:r>
          </a:p>
          <a:p>
            <a:r>
              <a:rPr lang="cs-CZ" dirty="0"/>
              <a:t>výhody</a:t>
            </a:r>
          </a:p>
          <a:p>
            <a:pPr lvl="1"/>
            <a:r>
              <a:rPr lang="cs-CZ" dirty="0"/>
              <a:t>pro celý web stačí jediný soubor –&gt; zjednodušení správy</a:t>
            </a:r>
          </a:p>
          <a:p>
            <a:pPr lvl="1"/>
            <a:r>
              <a:rPr lang="cs-CZ" dirty="0"/>
              <a:t>načítá se jenom jednou</a:t>
            </a:r>
          </a:p>
          <a:p>
            <a:pPr lvl="1"/>
            <a:r>
              <a:rPr lang="cs-CZ" dirty="0"/>
              <a:t>vyčleněním je důsledně naplněna idea oddělení formátování od struktury</a:t>
            </a:r>
          </a:p>
          <a:p>
            <a:r>
              <a:rPr lang="cs-CZ" dirty="0"/>
              <a:t>nevýhody</a:t>
            </a:r>
          </a:p>
          <a:p>
            <a:pPr lvl="1"/>
            <a:r>
              <a:rPr lang="cs-CZ" dirty="0"/>
              <a:t>ve </a:t>
            </a:r>
            <a:r>
              <a:rPr lang="cs-CZ" dirty="0" err="1"/>
              <a:t>spec</a:t>
            </a:r>
            <a:r>
              <a:rPr lang="cs-CZ" dirty="0"/>
              <a:t>. případech (odeslání el. poštou, ...)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9682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9E30E3C-9F93-43DA-9A41-FBF407967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 k HTML -&lt;style&gt;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EFC07D-246C-46EE-BFB5-24C31D0EE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844824"/>
            <a:ext cx="8470898" cy="374502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vkládá se výhradně do hlavičky dokumentu (mezi tagy 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 a 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)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př.: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style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 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style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parametry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type – typ odkazovaného předmětu, v tomto případě hodnota – text/</a:t>
            </a:r>
            <a:r>
              <a:rPr lang="cs-CZ" sz="1400" dirty="0" err="1"/>
              <a:t>css</a:t>
            </a:r>
            <a:endParaRPr lang="cs-CZ" sz="1400" dirty="0"/>
          </a:p>
          <a:p>
            <a:pPr lvl="1">
              <a:lnSpc>
                <a:spcPct val="90000"/>
              </a:lnSpc>
            </a:pPr>
            <a:r>
              <a:rPr lang="cs-CZ" sz="1400" dirty="0"/>
              <a:t>media – určuje média, pro které je stylový předpis určen, není povinný (</a:t>
            </a:r>
            <a:r>
              <a:rPr lang="cs-CZ" sz="1400" dirty="0" err="1"/>
              <a:t>screen</a:t>
            </a:r>
            <a:r>
              <a:rPr lang="cs-CZ" sz="1400" dirty="0"/>
              <a:t>, </a:t>
            </a:r>
            <a:r>
              <a:rPr lang="cs-CZ" sz="1400" dirty="0" err="1"/>
              <a:t>print</a:t>
            </a:r>
            <a:r>
              <a:rPr lang="cs-CZ" sz="1400" dirty="0"/>
              <a:t>, …)</a:t>
            </a:r>
          </a:p>
          <a:p>
            <a:pPr lvl="1">
              <a:lnSpc>
                <a:spcPct val="90000"/>
              </a:lnSpc>
            </a:pPr>
            <a:r>
              <a:rPr lang="cs-CZ" sz="1400" dirty="0" err="1"/>
              <a:t>title</a:t>
            </a:r>
            <a:r>
              <a:rPr lang="cs-CZ" sz="1400" dirty="0"/>
              <a:t> – textový titulek danému styl. předpisu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méně praktický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zvětšuje objem dokumentu (načítá se s každou stránkou)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obtížně se udržují (každá změna se musí provést ve více dokumentech)</a:t>
            </a:r>
          </a:p>
          <a:p>
            <a:pPr>
              <a:lnSpc>
                <a:spcPct val="90000"/>
              </a:lnSpc>
            </a:pP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095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 k HTML – parametr style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výhoda</a:t>
            </a:r>
          </a:p>
          <a:p>
            <a:pPr lvl="1"/>
            <a:r>
              <a:rPr lang="cs-CZ" dirty="0"/>
              <a:t>snadné testování</a:t>
            </a:r>
          </a:p>
          <a:p>
            <a:r>
              <a:rPr lang="cs-CZ" dirty="0"/>
              <a:t>nedoporučuje se používat</a:t>
            </a:r>
          </a:p>
          <a:p>
            <a:r>
              <a:rPr lang="cs-CZ" dirty="0" err="1"/>
              <a:t>př</a:t>
            </a:r>
            <a:r>
              <a:rPr lang="cs-CZ" dirty="0"/>
              <a:t>: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h1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style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text-</a:t>
            </a:r>
            <a:r>
              <a:rPr lang="cs-CZ" dirty="0" err="1">
                <a:solidFill>
                  <a:srgbClr val="FF0000"/>
                </a:solidFill>
              </a:rPr>
              <a:t>align</a:t>
            </a:r>
            <a:r>
              <a:rPr lang="cs-CZ" dirty="0">
                <a:solidFill>
                  <a:srgbClr val="FF0000"/>
                </a:solidFill>
              </a:rPr>
              <a:t>: center; text-</a:t>
            </a:r>
            <a:r>
              <a:rPr lang="cs-CZ" dirty="0" err="1">
                <a:solidFill>
                  <a:srgbClr val="FF0000"/>
                </a:solidFill>
              </a:rPr>
              <a:t>decoration</a:t>
            </a:r>
            <a:r>
              <a:rPr lang="cs-CZ" dirty="0">
                <a:solidFill>
                  <a:srgbClr val="FF0000"/>
                </a:solidFill>
              </a:rPr>
              <a:t>: </a:t>
            </a:r>
            <a:r>
              <a:rPr lang="cs-CZ" dirty="0" err="1">
                <a:solidFill>
                  <a:srgbClr val="FF0000"/>
                </a:solidFill>
              </a:rPr>
              <a:t>underline</a:t>
            </a:r>
            <a:r>
              <a:rPr lang="cs-CZ" dirty="0">
                <a:solidFill>
                  <a:srgbClr val="FF0000"/>
                </a:solidFill>
              </a:rPr>
              <a:t>;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style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color</a:t>
            </a:r>
            <a:r>
              <a:rPr lang="cs-CZ" dirty="0">
                <a:solidFill>
                  <a:srgbClr val="FF0000"/>
                </a:solidFill>
              </a:rPr>
              <a:t>: #FF0; background-</a:t>
            </a:r>
            <a:r>
              <a:rPr lang="cs-CZ" dirty="0" err="1">
                <a:solidFill>
                  <a:srgbClr val="FF0000"/>
                </a:solidFill>
              </a:rPr>
              <a:t>color</a:t>
            </a:r>
            <a:r>
              <a:rPr lang="cs-CZ" dirty="0">
                <a:solidFill>
                  <a:srgbClr val="FF0000"/>
                </a:solidFill>
              </a:rPr>
              <a:t>: #000; text-indent: 1.2em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5720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75F5A6-184A-BFB1-6D19-EFD889CC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Podpora CSS3 v prohlížečích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3F818A-2A8C-3A66-C76E-47097A2DF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Poslední verze prohlížečů již mají zabudovanou podporu nových vlastností CSS3</a:t>
            </a:r>
          </a:p>
          <a:p>
            <a:r>
              <a:rPr lang="cs-CZ" dirty="0"/>
              <a:t>Podporované vlastnosti lze zjistit na:</a:t>
            </a:r>
          </a:p>
          <a:p>
            <a:pPr lvl="1"/>
            <a:r>
              <a:rPr lang="cs-CZ" dirty="0">
                <a:hlinkClick r:id="rId2"/>
              </a:rPr>
              <a:t>http://css3test.com</a:t>
            </a:r>
            <a:endParaRPr lang="cs-CZ" dirty="0"/>
          </a:p>
          <a:p>
            <a:pPr lvl="1"/>
            <a:r>
              <a:rPr lang="cs-CZ" dirty="0">
                <a:hlinkClick r:id="rId3"/>
              </a:rPr>
              <a:t>http://caniuse.com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3267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Syntaxe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př: </a:t>
            </a:r>
            <a:r>
              <a:rPr lang="cs-CZ" dirty="0">
                <a:solidFill>
                  <a:srgbClr val="0070C0"/>
                </a:solidFill>
              </a:rPr>
              <a:t>H1</a:t>
            </a:r>
            <a:r>
              <a:rPr lang="cs-CZ" dirty="0"/>
              <a:t> 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color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red</a:t>
            </a:r>
            <a:r>
              <a:rPr lang="cs-CZ" dirty="0"/>
              <a:t>; </a:t>
            </a:r>
            <a:r>
              <a:rPr lang="cs-CZ" dirty="0">
                <a:solidFill>
                  <a:srgbClr val="42D0A2"/>
                </a:solidFill>
              </a:rPr>
              <a:t>text-</a:t>
            </a:r>
            <a:r>
              <a:rPr lang="cs-CZ" dirty="0" err="1">
                <a:solidFill>
                  <a:srgbClr val="42D0A2"/>
                </a:solidFill>
              </a:rPr>
              <a:t>decoration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underline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lvl="1"/>
            <a:r>
              <a:rPr lang="cs-CZ" dirty="0"/>
              <a:t>H1 – selektor</a:t>
            </a:r>
          </a:p>
          <a:p>
            <a:pPr lvl="1"/>
            <a:r>
              <a:rPr lang="cs-CZ" dirty="0" err="1"/>
              <a:t>color</a:t>
            </a:r>
            <a:r>
              <a:rPr lang="cs-CZ" dirty="0"/>
              <a:t>, text-</a:t>
            </a:r>
            <a:r>
              <a:rPr lang="cs-CZ" dirty="0" err="1"/>
              <a:t>decoration</a:t>
            </a:r>
            <a:r>
              <a:rPr lang="cs-CZ" dirty="0"/>
              <a:t> – vlastnost</a:t>
            </a:r>
          </a:p>
          <a:p>
            <a:pPr lvl="1"/>
            <a:r>
              <a:rPr lang="cs-CZ" dirty="0" err="1"/>
              <a:t>red</a:t>
            </a:r>
            <a:r>
              <a:rPr lang="cs-CZ" dirty="0"/>
              <a:t>, </a:t>
            </a:r>
            <a:r>
              <a:rPr lang="cs-CZ" dirty="0" err="1"/>
              <a:t>underline</a:t>
            </a:r>
            <a:r>
              <a:rPr lang="cs-CZ" dirty="0"/>
              <a:t> – hodnota</a:t>
            </a:r>
          </a:p>
          <a:p>
            <a:r>
              <a:rPr lang="cs-CZ" dirty="0"/>
              <a:t>povolené znaky</a:t>
            </a:r>
          </a:p>
          <a:p>
            <a:pPr lvl="1"/>
            <a:r>
              <a:rPr lang="cs-CZ" dirty="0"/>
              <a:t>na velikosti nezáleží (neplatí pro prvky, které nejsou součástí CSS)</a:t>
            </a:r>
          </a:p>
          <a:p>
            <a:pPr lvl="1"/>
            <a:r>
              <a:rPr lang="cs-CZ" dirty="0"/>
              <a:t>jména prvků, tříd a ID v selektorech – </a:t>
            </a:r>
            <a:r>
              <a:rPr lang="cs-CZ" u="sng" dirty="0"/>
              <a:t>písmena anglické abecedy, číslice, pomlčku</a:t>
            </a:r>
            <a:r>
              <a:rPr lang="cs-CZ" dirty="0"/>
              <a:t>; </a:t>
            </a:r>
            <a:r>
              <a:rPr lang="cs-CZ" u="sng" dirty="0"/>
              <a:t>nesmí začínat pomlčkou nebo číslicí</a:t>
            </a:r>
          </a:p>
          <a:p>
            <a:r>
              <a:rPr lang="cs-CZ" dirty="0"/>
              <a:t>komentář: /* .... */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1136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7BE46F1-BA6E-44A5-B4B3-290E0DAF1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Zápis pravidla v CSS předpisu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8412041-0FC7-4E5A-B4EB-6F5E945D4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500" dirty="0"/>
              <a:t>př: </a:t>
            </a:r>
            <a:r>
              <a:rPr lang="cs-CZ" sz="1500" dirty="0">
                <a:solidFill>
                  <a:srgbClr val="0070C0"/>
                </a:solidFill>
              </a:rPr>
              <a:t>H1</a:t>
            </a:r>
            <a:r>
              <a:rPr lang="cs-CZ" sz="1500" dirty="0"/>
              <a:t> </a:t>
            </a:r>
            <a:r>
              <a:rPr lang="cs-CZ" sz="1500" dirty="0">
                <a:solidFill>
                  <a:srgbClr val="00B0F0"/>
                </a:solidFill>
              </a:rPr>
              <a:t>{</a:t>
            </a:r>
            <a:r>
              <a:rPr lang="cs-CZ" sz="1500" dirty="0" err="1">
                <a:solidFill>
                  <a:srgbClr val="42D0A2"/>
                </a:solidFill>
              </a:rPr>
              <a:t>color</a:t>
            </a:r>
            <a:r>
              <a:rPr lang="cs-CZ" sz="1500" dirty="0"/>
              <a:t>: </a:t>
            </a:r>
            <a:r>
              <a:rPr lang="cs-CZ" sz="1500" dirty="0" err="1">
                <a:solidFill>
                  <a:srgbClr val="FF0000"/>
                </a:solidFill>
              </a:rPr>
              <a:t>red</a:t>
            </a:r>
            <a:r>
              <a:rPr lang="cs-CZ" sz="1500" dirty="0"/>
              <a:t>; </a:t>
            </a:r>
            <a:r>
              <a:rPr lang="cs-CZ" sz="1500" dirty="0">
                <a:solidFill>
                  <a:srgbClr val="42D0A2"/>
                </a:solidFill>
              </a:rPr>
              <a:t>text-</a:t>
            </a:r>
            <a:r>
              <a:rPr lang="cs-CZ" sz="1500" dirty="0" err="1">
                <a:solidFill>
                  <a:srgbClr val="42D0A2"/>
                </a:solidFill>
              </a:rPr>
              <a:t>decoration</a:t>
            </a:r>
            <a:r>
              <a:rPr lang="cs-CZ" sz="1500" dirty="0"/>
              <a:t>: </a:t>
            </a:r>
            <a:r>
              <a:rPr lang="cs-CZ" sz="1500" dirty="0" err="1">
                <a:solidFill>
                  <a:srgbClr val="FF0000"/>
                </a:solidFill>
              </a:rPr>
              <a:t>underline</a:t>
            </a:r>
            <a:r>
              <a:rPr lang="cs-CZ" sz="1500" dirty="0"/>
              <a:t>;</a:t>
            </a:r>
            <a:r>
              <a:rPr lang="cs-CZ" sz="1500" dirty="0">
                <a:solidFill>
                  <a:srgbClr val="00B0F0"/>
                </a:solidFill>
              </a:rPr>
              <a:t>}</a:t>
            </a:r>
          </a:p>
          <a:p>
            <a:pPr>
              <a:lnSpc>
                <a:spcPct val="90000"/>
              </a:lnSpc>
            </a:pPr>
            <a:r>
              <a:rPr lang="cs-CZ" sz="1500" dirty="0">
                <a:solidFill>
                  <a:srgbClr val="0070C0"/>
                </a:solidFill>
              </a:rPr>
              <a:t>H1</a:t>
            </a:r>
            <a:r>
              <a:rPr lang="cs-CZ" sz="1500" dirty="0"/>
              <a:t> – selektor</a:t>
            </a:r>
          </a:p>
          <a:p>
            <a:pPr>
              <a:lnSpc>
                <a:spcPct val="90000"/>
              </a:lnSpc>
            </a:pPr>
            <a:r>
              <a:rPr lang="cs-CZ" sz="1500" dirty="0" err="1"/>
              <a:t>color</a:t>
            </a:r>
            <a:r>
              <a:rPr lang="cs-CZ" sz="1500" dirty="0"/>
              <a:t>, text-</a:t>
            </a:r>
            <a:r>
              <a:rPr lang="cs-CZ" sz="1500" dirty="0" err="1"/>
              <a:t>decoration</a:t>
            </a:r>
            <a:r>
              <a:rPr lang="cs-CZ" sz="1500" dirty="0"/>
              <a:t> – vlastnost</a:t>
            </a:r>
          </a:p>
          <a:p>
            <a:pPr>
              <a:lnSpc>
                <a:spcPct val="90000"/>
              </a:lnSpc>
            </a:pPr>
            <a:r>
              <a:rPr lang="cs-CZ" sz="1500" dirty="0" err="1"/>
              <a:t>red</a:t>
            </a:r>
            <a:r>
              <a:rPr lang="cs-CZ" sz="1500" dirty="0"/>
              <a:t>, </a:t>
            </a:r>
            <a:r>
              <a:rPr lang="cs-CZ" sz="1500" dirty="0" err="1"/>
              <a:t>underline</a:t>
            </a:r>
            <a:r>
              <a:rPr lang="cs-CZ" sz="1500" dirty="0"/>
              <a:t> – hodnota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pokud se zadává více definic (vlastnost: hodnota), jednotlivé definice musí být odděleny středníkem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povolené znaky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na velikosti nezáleží (neplatí pro prvky, které nejsou součástí CSS)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jména prvků, tříd a ID v selektorech – písmena anglické abecedy, číslice, pomlčku; nesmí začínat pomlčkou nebo číslicí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komentář: /* .... */</a:t>
            </a:r>
          </a:p>
          <a:p>
            <a:pPr>
              <a:lnSpc>
                <a:spcPct val="90000"/>
              </a:lnSpc>
            </a:pPr>
            <a:endParaRPr lang="cs-CZ" sz="15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4079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EB77335-50A3-4665-AA25-2EF140B8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Seskupování selektorů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4EF3142-3B87-4E92-8385-27E110E29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pokud stejná deklarace platí pro více selektorů, mohou být tyto selektory seskupeny do seznamu oddělenými čárkou</a:t>
            </a:r>
          </a:p>
          <a:p>
            <a:pPr lvl="1"/>
            <a:r>
              <a:rPr lang="cs-CZ" dirty="0"/>
              <a:t>př: </a:t>
            </a:r>
            <a:r>
              <a:rPr lang="cs-CZ" dirty="0">
                <a:solidFill>
                  <a:srgbClr val="0070C0"/>
                </a:solidFill>
              </a:rPr>
              <a:t>H1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color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red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  <a:r>
              <a:rPr lang="cs-CZ" dirty="0"/>
              <a:t> </a:t>
            </a:r>
            <a:r>
              <a:rPr lang="cs-CZ" dirty="0">
                <a:solidFill>
                  <a:srgbClr val="0070C0"/>
                </a:solidFill>
              </a:rPr>
              <a:t>H2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color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red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  <a:r>
              <a:rPr lang="cs-CZ" dirty="0"/>
              <a:t> </a:t>
            </a:r>
            <a:r>
              <a:rPr lang="cs-CZ" dirty="0">
                <a:solidFill>
                  <a:srgbClr val="0070C0"/>
                </a:solidFill>
              </a:rPr>
              <a:t>H3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color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red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  <a:r>
              <a:rPr lang="cs-CZ" dirty="0"/>
              <a:t> = </a:t>
            </a:r>
            <a:r>
              <a:rPr lang="cs-CZ" dirty="0">
                <a:solidFill>
                  <a:srgbClr val="0070C0"/>
                </a:solidFill>
              </a:rPr>
              <a:t>H1, H2, H3</a:t>
            </a:r>
            <a:r>
              <a:rPr lang="cs-CZ" dirty="0"/>
              <a:t> 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color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red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7579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35C2513-41F7-4FF4-B507-725655D1D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26ED1F0E-4035-4F19-A321-E0922F5D7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900"/>
              <a:t>číslo, velikost, procento, barva, URL, řetězec, identifikátor</a:t>
            </a:r>
          </a:p>
          <a:p>
            <a:pPr>
              <a:lnSpc>
                <a:spcPct val="90000"/>
              </a:lnSpc>
            </a:pPr>
            <a:r>
              <a:rPr lang="cs-CZ" sz="900"/>
              <a:t>řetězec</a:t>
            </a:r>
          </a:p>
          <a:p>
            <a:pPr lvl="1">
              <a:lnSpc>
                <a:spcPct val="90000"/>
              </a:lnSpc>
            </a:pPr>
            <a:r>
              <a:rPr lang="cs-CZ" sz="900"/>
              <a:t>víceslovný řetězec (dvě a více slov), např. název písma – musí být uveden v uvozovkách nebo apostrofech</a:t>
            </a:r>
          </a:p>
          <a:p>
            <a:pPr>
              <a:lnSpc>
                <a:spcPct val="90000"/>
              </a:lnSpc>
            </a:pPr>
            <a:r>
              <a:rPr lang="cs-CZ" sz="900"/>
              <a:t>číslo</a:t>
            </a:r>
          </a:p>
          <a:p>
            <a:pPr lvl="1">
              <a:lnSpc>
                <a:spcPct val="90000"/>
              </a:lnSpc>
            </a:pPr>
            <a:r>
              <a:rPr lang="cs-CZ" sz="900"/>
              <a:t>zapisují se vždy v desítkové soustavě</a:t>
            </a:r>
          </a:p>
          <a:p>
            <a:pPr lvl="1">
              <a:lnSpc>
                <a:spcPct val="90000"/>
              </a:lnSpc>
            </a:pPr>
            <a:r>
              <a:rPr lang="cs-CZ" sz="900"/>
              <a:t>!! při použití desetinných čísel se místo desetinné čárky (,) používá tečka (.) !!</a:t>
            </a:r>
          </a:p>
          <a:p>
            <a:pPr>
              <a:lnSpc>
                <a:spcPct val="90000"/>
              </a:lnSpc>
            </a:pPr>
            <a:r>
              <a:rPr lang="cs-CZ" sz="900"/>
              <a:t>velikost</a:t>
            </a:r>
          </a:p>
          <a:p>
            <a:pPr lvl="1">
              <a:lnSpc>
                <a:spcPct val="90000"/>
              </a:lnSpc>
            </a:pPr>
            <a:r>
              <a:rPr lang="cs-CZ" sz="900"/>
              <a:t>relativní jednotky</a:t>
            </a:r>
          </a:p>
          <a:p>
            <a:pPr lvl="2">
              <a:lnSpc>
                <a:spcPct val="90000"/>
              </a:lnSpc>
            </a:pPr>
            <a:r>
              <a:rPr lang="cs-CZ" sz="900" err="1"/>
              <a:t>em</a:t>
            </a:r>
            <a:r>
              <a:rPr lang="cs-CZ" sz="900"/>
              <a:t> – velikost příslušného písma</a:t>
            </a:r>
          </a:p>
          <a:p>
            <a:pPr lvl="2">
              <a:lnSpc>
                <a:spcPct val="90000"/>
              </a:lnSpc>
            </a:pPr>
            <a:r>
              <a:rPr lang="cs-CZ" sz="900"/>
              <a:t>ex – střední výška příslušného písma</a:t>
            </a:r>
          </a:p>
          <a:p>
            <a:pPr lvl="2">
              <a:lnSpc>
                <a:spcPct val="90000"/>
              </a:lnSpc>
            </a:pPr>
            <a:r>
              <a:rPr lang="cs-CZ" sz="900" err="1"/>
              <a:t>px</a:t>
            </a:r>
            <a:r>
              <a:rPr lang="cs-CZ" sz="900"/>
              <a:t> – pixely (obrazové body)</a:t>
            </a:r>
          </a:p>
          <a:p>
            <a:pPr lvl="1">
              <a:lnSpc>
                <a:spcPct val="90000"/>
              </a:lnSpc>
            </a:pPr>
            <a:r>
              <a:rPr lang="cs-CZ" sz="900"/>
              <a:t>absolutní jednotky</a:t>
            </a:r>
          </a:p>
          <a:p>
            <a:pPr lvl="2">
              <a:lnSpc>
                <a:spcPct val="90000"/>
              </a:lnSpc>
            </a:pPr>
            <a:r>
              <a:rPr lang="cs-CZ" sz="900" err="1"/>
              <a:t>pt</a:t>
            </a:r>
            <a:r>
              <a:rPr lang="cs-CZ" sz="900"/>
              <a:t> – typografické body – používá se zejména ve stylech určených pro tiskárny</a:t>
            </a:r>
          </a:p>
          <a:p>
            <a:pPr lvl="1">
              <a:lnSpc>
                <a:spcPct val="90000"/>
              </a:lnSpc>
            </a:pPr>
            <a:r>
              <a:rPr lang="cs-CZ" sz="900"/>
              <a:t>!! mezi číslem a jednotkou nesmí být mezera !!</a:t>
            </a:r>
          </a:p>
          <a:p>
            <a:pPr>
              <a:lnSpc>
                <a:spcPct val="90000"/>
              </a:lnSpc>
            </a:pPr>
            <a:endParaRPr lang="cs-CZ" sz="9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1902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8867C6F-442C-4C39-9D09-22AB43034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91CD4801-0386-49EB-B5FD-E54F0B71D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velikost</a:t>
            </a:r>
          </a:p>
          <a:p>
            <a:pPr lvl="1"/>
            <a:r>
              <a:rPr lang="cs-CZ" dirty="0" err="1"/>
              <a:t>rem</a:t>
            </a:r>
            <a:r>
              <a:rPr lang="cs-CZ" dirty="0"/>
              <a:t> – odpovídá hodnotě font-</a:t>
            </a:r>
            <a:r>
              <a:rPr lang="cs-CZ" dirty="0" err="1"/>
              <a:t>size</a:t>
            </a:r>
            <a:r>
              <a:rPr lang="cs-CZ" dirty="0"/>
              <a:t>  tagu &lt;html&gt;</a:t>
            </a:r>
          </a:p>
          <a:p>
            <a:pPr lvl="2"/>
            <a:r>
              <a:rPr lang="cs-CZ" dirty="0"/>
              <a:t>font-</a:t>
            </a:r>
            <a:r>
              <a:rPr lang="cs-CZ" dirty="0" err="1"/>
              <a:t>size</a:t>
            </a:r>
            <a:r>
              <a:rPr lang="cs-CZ" dirty="0"/>
              <a:t> u &lt;html&gt; je většinou nastaven na 16px</a:t>
            </a:r>
          </a:p>
          <a:p>
            <a:pPr lvl="1"/>
            <a:r>
              <a:rPr lang="cs-CZ" dirty="0" err="1"/>
              <a:t>vw</a:t>
            </a:r>
            <a:r>
              <a:rPr lang="cs-CZ" dirty="0"/>
              <a:t> – šířka relativně k šířce okna</a:t>
            </a:r>
          </a:p>
          <a:p>
            <a:pPr lvl="1"/>
            <a:r>
              <a:rPr lang="cs-CZ" dirty="0" err="1"/>
              <a:t>vh</a:t>
            </a:r>
            <a:r>
              <a:rPr lang="cs-CZ" dirty="0"/>
              <a:t> – výška relativně k výšce okna</a:t>
            </a:r>
          </a:p>
          <a:p>
            <a:pPr lvl="1"/>
            <a:r>
              <a:rPr lang="cs-CZ" dirty="0" err="1"/>
              <a:t>vmin</a:t>
            </a:r>
            <a:r>
              <a:rPr lang="cs-CZ" dirty="0"/>
              <a:t> – menší z hodnot 1vw a 1vh</a:t>
            </a:r>
          </a:p>
          <a:p>
            <a:pPr lvl="1"/>
            <a:r>
              <a:rPr lang="cs-CZ" dirty="0" err="1"/>
              <a:t>vmax</a:t>
            </a:r>
            <a:r>
              <a:rPr lang="cs-CZ" dirty="0"/>
              <a:t> – větší z hodnot 1vw a 1vh</a:t>
            </a:r>
          </a:p>
          <a:p>
            <a:r>
              <a:rPr lang="cs-CZ" dirty="0"/>
              <a:t>fr</a:t>
            </a:r>
          </a:p>
          <a:p>
            <a:pPr lvl="1"/>
            <a:r>
              <a:rPr lang="cs-CZ" dirty="0"/>
              <a:t>zlomková jednotka u </a:t>
            </a:r>
            <a:r>
              <a:rPr lang="cs-CZ" dirty="0" err="1"/>
              <a:t>gridu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3392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0BD5ACB-F359-45DF-9083-29B86126A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zadávání barev názvem barvy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DC728F0-C310-43EF-88C7-4F64E91EA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/>
              <a:t>buď klíčovým slovem nebo tzv. číselnou RGB notací</a:t>
            </a:r>
          </a:p>
          <a:p>
            <a:r>
              <a:rPr lang="cs-CZ"/>
              <a:t>16 barev:</a:t>
            </a:r>
          </a:p>
          <a:p>
            <a:pPr lvl="1"/>
            <a:r>
              <a:rPr lang="cs-CZ" err="1"/>
              <a:t>aqua</a:t>
            </a:r>
            <a:r>
              <a:rPr lang="cs-CZ"/>
              <a:t>, </a:t>
            </a:r>
            <a:r>
              <a:rPr lang="cs-CZ" err="1"/>
              <a:t>black</a:t>
            </a:r>
            <a:r>
              <a:rPr lang="cs-CZ"/>
              <a:t>, blue, </a:t>
            </a:r>
            <a:r>
              <a:rPr lang="cs-CZ" err="1"/>
              <a:t>fuchsia</a:t>
            </a:r>
            <a:r>
              <a:rPr lang="cs-CZ"/>
              <a:t>, </a:t>
            </a:r>
            <a:r>
              <a:rPr lang="cs-CZ" err="1"/>
              <a:t>gray</a:t>
            </a:r>
            <a:r>
              <a:rPr lang="cs-CZ"/>
              <a:t>, green, lime, </a:t>
            </a:r>
            <a:r>
              <a:rPr lang="cs-CZ" err="1"/>
              <a:t>maroon</a:t>
            </a:r>
            <a:r>
              <a:rPr lang="cs-CZ"/>
              <a:t>, navy, </a:t>
            </a:r>
            <a:r>
              <a:rPr lang="cs-CZ" err="1"/>
              <a:t>olive</a:t>
            </a:r>
            <a:r>
              <a:rPr lang="cs-CZ"/>
              <a:t>, </a:t>
            </a:r>
            <a:r>
              <a:rPr lang="cs-CZ" err="1"/>
              <a:t>purple</a:t>
            </a:r>
            <a:r>
              <a:rPr lang="cs-CZ"/>
              <a:t>, </a:t>
            </a:r>
            <a:r>
              <a:rPr lang="cs-CZ" err="1"/>
              <a:t>red</a:t>
            </a:r>
            <a:r>
              <a:rPr lang="cs-CZ"/>
              <a:t>, </a:t>
            </a:r>
            <a:r>
              <a:rPr lang="cs-CZ" err="1"/>
              <a:t>silver</a:t>
            </a:r>
            <a:r>
              <a:rPr lang="cs-CZ"/>
              <a:t>, </a:t>
            </a:r>
            <a:r>
              <a:rPr lang="cs-CZ" err="1"/>
              <a:t>teal</a:t>
            </a:r>
            <a:r>
              <a:rPr lang="cs-CZ"/>
              <a:t>, </a:t>
            </a:r>
            <a:r>
              <a:rPr lang="cs-CZ" err="1"/>
              <a:t>white</a:t>
            </a:r>
            <a:r>
              <a:rPr lang="cs-CZ"/>
              <a:t>, </a:t>
            </a:r>
            <a:r>
              <a:rPr lang="cs-CZ" err="1"/>
              <a:t>yellow</a:t>
            </a:r>
            <a:endParaRPr lang="cs-CZ"/>
          </a:p>
          <a:p>
            <a:pPr lvl="1"/>
            <a:r>
              <a:rPr lang="pl-PL">
                <a:hlinkClick r:id="rId2" action="ppaction://hlinkfile"/>
              </a:rPr>
              <a:t>seznam barev</a:t>
            </a:r>
            <a:r>
              <a:rPr lang="pl-PL"/>
              <a:t> z </a:t>
            </a:r>
            <a:r>
              <a:rPr lang="pl-PL">
                <a:hlinkClick r:id="rId3"/>
              </a:rPr>
              <a:t>https://www.w3.org/TR/css-color-4/#named-colors</a:t>
            </a:r>
            <a:endParaRPr lang="cs-CZ"/>
          </a:p>
          <a:p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7357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63431E5-6371-FB66-75C2-3813F76A9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zadávání barev číselně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FA1CF3-B38D-57A4-3043-D33C745E7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v desítkové soustavě - dekadicky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musí začít </a:t>
            </a:r>
            <a:r>
              <a:rPr lang="cs-CZ" sz="1400" dirty="0" err="1"/>
              <a:t>rbg</a:t>
            </a:r>
            <a:r>
              <a:rPr lang="cs-CZ" sz="1400" dirty="0"/>
              <a:t>, následují kulaté závorky, kde jsou uvedeny tři hodnoty odděleny čárkou (podle posledních návrhů čárky být nemusí)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hodnoty se zadávají buď číslem nebo pomocí procent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hodnoty udávají, kolik červené, zelené a modré barvy výsledná barva obsahuje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u čísel je rozsah 0 – 255, u procent 0% - 100%</a:t>
            </a:r>
          </a:p>
          <a:p>
            <a:pPr lvl="1">
              <a:lnSpc>
                <a:spcPct val="90000"/>
              </a:lnSpc>
            </a:pPr>
            <a:r>
              <a:rPr lang="cs-CZ" sz="1400" dirty="0" err="1"/>
              <a:t>rgb</a:t>
            </a:r>
            <a:r>
              <a:rPr lang="cs-CZ" sz="1400" dirty="0"/>
              <a:t>(255,0,0) nebo </a:t>
            </a:r>
            <a:r>
              <a:rPr lang="cs-CZ" sz="1400" dirty="0" err="1"/>
              <a:t>rgb</a:t>
            </a:r>
            <a:r>
              <a:rPr lang="cs-CZ" sz="1400" dirty="0"/>
              <a:t>(255 0 0)</a:t>
            </a:r>
          </a:p>
          <a:p>
            <a:pPr lvl="1">
              <a:lnSpc>
                <a:spcPct val="90000"/>
              </a:lnSpc>
            </a:pPr>
            <a:r>
              <a:rPr lang="cs-CZ" sz="1400" dirty="0" err="1"/>
              <a:t>rgb</a:t>
            </a:r>
            <a:r>
              <a:rPr lang="cs-CZ" sz="1400" dirty="0"/>
              <a:t>(100%, 50%, 25%) nebo </a:t>
            </a:r>
            <a:r>
              <a:rPr lang="cs-CZ" sz="1400" dirty="0" err="1"/>
              <a:t>rgb</a:t>
            </a:r>
            <a:r>
              <a:rPr lang="cs-CZ" sz="1400" dirty="0"/>
              <a:t>(100% 50% 25%)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pomocí šestnáctkové soustavy - hexadecimálně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stejně jako u </a:t>
            </a:r>
            <a:r>
              <a:rPr lang="cs-CZ" sz="1400" dirty="0" err="1"/>
              <a:t>rgb</a:t>
            </a:r>
            <a:r>
              <a:rPr lang="cs-CZ" sz="1400" dirty="0"/>
              <a:t>() hodnoty udávají, kolik červené, zelené a modré barvy výsledná barva obsahuje – jenom místo zápisu v desítkové soustavě je číselná hodnota zapsána v šestnáctkové soustavě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zápis musí začínat #; př: #ffddaa; #1a2b3c </a:t>
            </a:r>
          </a:p>
          <a:p>
            <a:pPr>
              <a:lnSpc>
                <a:spcPct val="90000"/>
              </a:lnSpc>
            </a:pPr>
            <a:endParaRPr lang="cs-CZ" sz="14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7765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barvy – </a:t>
            </a:r>
            <a:r>
              <a:rPr lang="cs-CZ" dirty="0" err="1"/>
              <a:t>rgba</a:t>
            </a:r>
            <a:r>
              <a:rPr lang="cs-CZ" dirty="0"/>
              <a:t>()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RGBA</a:t>
            </a:r>
          </a:p>
          <a:p>
            <a:pPr lvl="1"/>
            <a:r>
              <a:rPr lang="cs-CZ" dirty="0"/>
              <a:t>RGB + úroveň neprůhlednosti</a:t>
            </a:r>
          </a:p>
          <a:p>
            <a:pPr lvl="1"/>
            <a:r>
              <a:rPr lang="cs-CZ" dirty="0"/>
              <a:t>úroveň neprůhlednosti: 0 – 1</a:t>
            </a:r>
          </a:p>
          <a:p>
            <a:pPr lvl="1"/>
            <a:r>
              <a:rPr lang="cs-CZ" dirty="0"/>
              <a:t>0 = 0% - plně průhledná</a:t>
            </a:r>
          </a:p>
          <a:p>
            <a:pPr lvl="1"/>
            <a:r>
              <a:rPr lang="cs-CZ" dirty="0"/>
              <a:t>1 = 100% - neprůhledná</a:t>
            </a:r>
          </a:p>
          <a:p>
            <a:pPr lvl="1"/>
            <a:r>
              <a:rPr lang="cs-CZ" dirty="0"/>
              <a:t>jenom pomocí zápisu v desítkové soustavě: </a:t>
            </a:r>
            <a:r>
              <a:rPr lang="cs-CZ" dirty="0" err="1"/>
              <a:t>rgba</a:t>
            </a:r>
            <a:r>
              <a:rPr lang="cs-CZ" dirty="0"/>
              <a:t>(</a:t>
            </a:r>
            <a:r>
              <a:rPr lang="cs-CZ" dirty="0" err="1"/>
              <a:t>r,g,b,a</a:t>
            </a:r>
            <a:r>
              <a:rPr lang="cs-CZ" dirty="0"/>
              <a:t>) nebo </a:t>
            </a:r>
            <a:r>
              <a:rPr lang="cs-CZ" dirty="0" err="1"/>
              <a:t>rgba</a:t>
            </a:r>
            <a:r>
              <a:rPr lang="cs-CZ" dirty="0"/>
              <a:t>(r g b a)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9126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6B93CDD-6841-3320-C360-308130426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Zápis v šestnáctkové soustavě – se zadáním průhlednosti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F7F4EB-474A-3748-4ADC-1CD891A71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zápis: </a:t>
            </a:r>
            <a:r>
              <a:rPr lang="cs-CZ" dirty="0" err="1"/>
              <a:t>RRGGBBpp</a:t>
            </a:r>
            <a:endParaRPr lang="cs-CZ" dirty="0"/>
          </a:p>
          <a:p>
            <a:r>
              <a:rPr lang="cs-CZ" dirty="0"/>
              <a:t>pp: hodnoty mezi 00 a FF</a:t>
            </a:r>
          </a:p>
          <a:p>
            <a:r>
              <a:rPr lang="cs-CZ" dirty="0"/>
              <a:t>př.: #0000ffab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464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barvy –HSL, HSLA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400"/>
              <a:t>nový způsob zápisu barvy</a:t>
            </a:r>
          </a:p>
          <a:p>
            <a:pPr>
              <a:lnSpc>
                <a:spcPct val="90000"/>
              </a:lnSpc>
            </a:pPr>
            <a:r>
              <a:rPr lang="cs-CZ" sz="1400"/>
              <a:t>H – </a:t>
            </a:r>
            <a:r>
              <a:rPr lang="cs-CZ" sz="1400" err="1"/>
              <a:t>hue</a:t>
            </a:r>
            <a:r>
              <a:rPr lang="cs-CZ" sz="1400"/>
              <a:t> – odstín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hodnoty: 0 – 359 (0 – červená, 60 – žlutá, 120 – zelená, 180 – azurová, 240 modrá, 300 - fialová)</a:t>
            </a:r>
          </a:p>
          <a:p>
            <a:pPr>
              <a:lnSpc>
                <a:spcPct val="90000"/>
              </a:lnSpc>
            </a:pPr>
            <a:r>
              <a:rPr lang="cs-CZ" sz="1400"/>
              <a:t>S – </a:t>
            </a:r>
            <a:r>
              <a:rPr lang="cs-CZ" sz="1400" err="1"/>
              <a:t>saturation</a:t>
            </a:r>
            <a:r>
              <a:rPr lang="cs-CZ" sz="1400"/>
              <a:t> – sytost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hodnoty:  v procentech, 100% - plná sytost, 0% - žádná sytost</a:t>
            </a:r>
          </a:p>
          <a:p>
            <a:pPr>
              <a:lnSpc>
                <a:spcPct val="90000"/>
              </a:lnSpc>
            </a:pPr>
            <a:r>
              <a:rPr lang="cs-CZ" sz="1400"/>
              <a:t>L – </a:t>
            </a:r>
            <a:r>
              <a:rPr lang="cs-CZ" sz="1400" err="1"/>
              <a:t>lightness</a:t>
            </a:r>
            <a:r>
              <a:rPr lang="cs-CZ" sz="1400"/>
              <a:t> – světelnost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hodnoty: v procentech, 100% - bílá, 50% - aktuální odstín, 0% - černá</a:t>
            </a:r>
          </a:p>
          <a:p>
            <a:pPr>
              <a:lnSpc>
                <a:spcPct val="90000"/>
              </a:lnSpc>
            </a:pPr>
            <a:r>
              <a:rPr lang="pt-BR" sz="1400"/>
              <a:t>zápis: hsl(h,s,l) nebo nově hsl(h s l)</a:t>
            </a:r>
            <a:endParaRPr lang="cs-CZ" sz="1400"/>
          </a:p>
          <a:p>
            <a:pPr>
              <a:lnSpc>
                <a:spcPct val="90000"/>
              </a:lnSpc>
            </a:pPr>
            <a:r>
              <a:rPr lang="cs-CZ" sz="1400"/>
              <a:t>HSLA = HSL + neprůhlednost – stejné jako u RGBA</a:t>
            </a:r>
          </a:p>
          <a:p>
            <a:pPr>
              <a:lnSpc>
                <a:spcPct val="90000"/>
              </a:lnSpc>
            </a:pPr>
            <a:r>
              <a:rPr lang="pt-BR" sz="1400"/>
              <a:t>hsla(h,s,l,a) nebo hsla(h s l a)</a:t>
            </a:r>
          </a:p>
          <a:p>
            <a:pPr marL="0" indent="0">
              <a:lnSpc>
                <a:spcPct val="90000"/>
              </a:lnSpc>
              <a:buNone/>
            </a:pPr>
            <a:endParaRPr lang="cs-CZ" sz="1400"/>
          </a:p>
          <a:p>
            <a:pPr>
              <a:lnSpc>
                <a:spcPct val="90000"/>
              </a:lnSpc>
            </a:pPr>
            <a:endParaRPr lang="cs-CZ" sz="14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5922814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1407</Words>
  <Application>Microsoft Office PowerPoint</Application>
  <PresentationFormat>Širokoúhlá obrazovka</PresentationFormat>
  <Paragraphs>170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6" baseType="lpstr">
      <vt:lpstr>Arial</vt:lpstr>
      <vt:lpstr>Helvetica Neue</vt:lpstr>
      <vt:lpstr>Trebuchet MS</vt:lpstr>
      <vt:lpstr>Wingdings 3</vt:lpstr>
      <vt:lpstr>Fazeta</vt:lpstr>
      <vt:lpstr>BGWE1</vt:lpstr>
      <vt:lpstr>Obsah přednášky</vt:lpstr>
      <vt:lpstr>Literatura a další zdroje</vt:lpstr>
      <vt:lpstr>Historie CSS</vt:lpstr>
      <vt:lpstr>Verze a podpora CSS</vt:lpstr>
      <vt:lpstr>Význam CSS</vt:lpstr>
      <vt:lpstr>Připojení stylů k HTML</vt:lpstr>
      <vt:lpstr>Připojení stylů k HTML - &lt;link&gt;</vt:lpstr>
      <vt:lpstr>Připojení stylů k HTML -&lt;style&gt;</vt:lpstr>
      <vt:lpstr>Připojení stylů k HTML – parametr style</vt:lpstr>
      <vt:lpstr>Podpora CSS3 v prohlížečích</vt:lpstr>
      <vt:lpstr>Syntaxe</vt:lpstr>
      <vt:lpstr>Zápis pravidla v CSS předpisu</vt:lpstr>
      <vt:lpstr>Seskupování selektorů</vt:lpstr>
      <vt:lpstr>Hodnoty</vt:lpstr>
      <vt:lpstr>Hodnoty</vt:lpstr>
      <vt:lpstr>Hodnoty – zadávání barev názvem barvy</vt:lpstr>
      <vt:lpstr>Hodnoty – zadávání barev číselně</vt:lpstr>
      <vt:lpstr>Hodnoty – barvy – rgba()</vt:lpstr>
      <vt:lpstr>Zápis v šestnáctkové soustavě – se zadáním průhlednosti</vt:lpstr>
      <vt:lpstr>Hodnoty – barvy –HSL, HSLA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2022-09-18T19:05:06Z</dcterms:created>
  <dcterms:modified xsi:type="dcterms:W3CDTF">2023-10-15T18:10:31Z</dcterms:modified>
</cp:coreProperties>
</file>