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3" r:id="rId1"/>
  </p:sldMasterIdLst>
  <p:sldIdLst>
    <p:sldId id="256" r:id="rId2"/>
    <p:sldId id="293" r:id="rId3"/>
    <p:sldId id="294" r:id="rId4"/>
    <p:sldId id="295" r:id="rId5"/>
    <p:sldId id="296" r:id="rId6"/>
    <p:sldId id="297" r:id="rId7"/>
    <p:sldId id="298" r:id="rId8"/>
    <p:sldId id="290" r:id="rId9"/>
    <p:sldId id="303" r:id="rId10"/>
    <p:sldId id="291" r:id="rId11"/>
    <p:sldId id="304" r:id="rId12"/>
    <p:sldId id="305" r:id="rId13"/>
    <p:sldId id="306" r:id="rId14"/>
    <p:sldId id="292" r:id="rId15"/>
    <p:sldId id="302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30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84"/>
    <a:srgbClr val="42D0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6798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8176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837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9258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590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0669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335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9607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277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8206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3368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8267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0588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2113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8948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2722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332FC-91F4-4233-9482-37CB79DFC98F}" type="datetimeFigureOut">
              <a:rPr lang="cs-CZ" smtClean="0"/>
              <a:pPr/>
              <a:t>11.02.2025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6F11AC-F4F7-4017-A475-BE6A9D972B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117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kaskadovani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7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9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/>
              <a:t>CSS – opakování, </a:t>
            </a:r>
            <a:r>
              <a:rPr lang="cs-CZ" dirty="0" err="1"/>
              <a:t>kaskádování</a:t>
            </a:r>
            <a:r>
              <a:rPr lang="cs-CZ" dirty="0"/>
              <a:t>, pseudotřídy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BGWE2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Selektory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univerzální</a:t>
            </a:r>
          </a:p>
          <a:p>
            <a:r>
              <a:rPr lang="cs-CZ" dirty="0"/>
              <a:t>typový</a:t>
            </a:r>
          </a:p>
          <a:p>
            <a:r>
              <a:rPr lang="cs-CZ" dirty="0"/>
              <a:t>následníka</a:t>
            </a:r>
          </a:p>
          <a:p>
            <a:r>
              <a:rPr lang="cs-CZ" dirty="0"/>
              <a:t>potomka</a:t>
            </a:r>
          </a:p>
          <a:p>
            <a:r>
              <a:rPr lang="cs-CZ" dirty="0"/>
              <a:t>sousedních sourozenců</a:t>
            </a:r>
          </a:p>
          <a:p>
            <a:r>
              <a:rPr lang="cs-CZ" dirty="0"/>
              <a:t>třídy</a:t>
            </a:r>
          </a:p>
          <a:p>
            <a:r>
              <a:rPr lang="cs-CZ" dirty="0"/>
              <a:t>ID</a:t>
            </a:r>
          </a:p>
        </p:txBody>
      </p:sp>
      <p:sp>
        <p:nvSpPr>
          <p:cNvPr id="33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Selektory – 1. část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500"/>
              <a:t>univerzální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*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váže se k prvku libovolného typu, tj. ke všem prvkům ve stromu dokumentu</a:t>
            </a:r>
          </a:p>
          <a:p>
            <a:pPr>
              <a:lnSpc>
                <a:spcPct val="90000"/>
              </a:lnSpc>
            </a:pPr>
            <a:r>
              <a:rPr lang="cs-CZ" sz="1500"/>
              <a:t>typový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váže se ke jménu prvku v jazyce dokumentu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H2{} – pravidlo, které se váže na všechny </a:t>
            </a:r>
            <a:r>
              <a:rPr lang="cs-CZ" sz="1500" err="1"/>
              <a:t>tagy</a:t>
            </a:r>
            <a:r>
              <a:rPr lang="cs-CZ" sz="1500"/>
              <a:t> h2</a:t>
            </a:r>
          </a:p>
          <a:p>
            <a:pPr>
              <a:lnSpc>
                <a:spcPct val="90000"/>
              </a:lnSpc>
            </a:pPr>
            <a:r>
              <a:rPr lang="cs-CZ" sz="1500"/>
              <a:t>následníka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váže se k prvkům, které jsou následníky jiného prvku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skládá se ze dvou či více selektorů oddělených mezerou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p </a:t>
            </a:r>
            <a:r>
              <a:rPr lang="cs-CZ" sz="1500" err="1"/>
              <a:t>em</a:t>
            </a:r>
            <a:r>
              <a:rPr lang="cs-CZ" sz="1500"/>
              <a:t>{} – váže na všechny prvky </a:t>
            </a:r>
            <a:r>
              <a:rPr lang="cs-CZ" sz="1500" err="1"/>
              <a:t>em</a:t>
            </a:r>
            <a:r>
              <a:rPr lang="cs-CZ" sz="1500"/>
              <a:t>, které jsou obsaženy v p; pokud bude </a:t>
            </a:r>
            <a:r>
              <a:rPr lang="cs-CZ" sz="1500" err="1"/>
              <a:t>em</a:t>
            </a:r>
            <a:r>
              <a:rPr lang="cs-CZ" sz="1500"/>
              <a:t> mimo p, toto pravidlo se nepoužije</a:t>
            </a:r>
          </a:p>
          <a:p>
            <a:pPr>
              <a:lnSpc>
                <a:spcPct val="90000"/>
              </a:lnSpc>
            </a:pPr>
            <a:endParaRPr lang="cs-CZ" sz="15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Selektory – 2. část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potomka</a:t>
            </a:r>
          </a:p>
          <a:p>
            <a:pPr lvl="1"/>
            <a:r>
              <a:rPr lang="cs-CZ" dirty="0"/>
              <a:t>váže se k prvku, který je potomkem jiného prvku</a:t>
            </a:r>
          </a:p>
          <a:p>
            <a:pPr lvl="1"/>
            <a:r>
              <a:rPr lang="cs-CZ" dirty="0"/>
              <a:t>skládá se ze dvou či více selektorů, které jsou odděleny &gt;</a:t>
            </a:r>
          </a:p>
          <a:p>
            <a:pPr lvl="1"/>
            <a:r>
              <a:rPr lang="cs-CZ" dirty="0"/>
              <a:t>p &gt; b</a:t>
            </a:r>
          </a:p>
          <a:p>
            <a:pPr lvl="1"/>
            <a:r>
              <a:rPr lang="cs-CZ" dirty="0"/>
              <a:t>!! termín potomek označuje pouze bezprostředního následníka !!</a:t>
            </a:r>
          </a:p>
          <a:p>
            <a:pPr lvl="1"/>
            <a:r>
              <a:rPr lang="cs-CZ" dirty="0"/>
              <a:t>&lt;p&gt; ..... &lt;b&gt;...&lt;</a:t>
            </a:r>
            <a:r>
              <a:rPr lang="cs-CZ" dirty="0" err="1"/>
              <a:t>em</a:t>
            </a:r>
            <a:r>
              <a:rPr lang="cs-CZ" dirty="0"/>
              <a:t>&gt;...&lt;/</a:t>
            </a:r>
            <a:r>
              <a:rPr lang="cs-CZ" dirty="0" err="1"/>
              <a:t>em</a:t>
            </a:r>
            <a:r>
              <a:rPr lang="cs-CZ" dirty="0"/>
              <a:t>&gt;...&lt;/b&gt;....&lt;/p&gt;</a:t>
            </a:r>
          </a:p>
          <a:p>
            <a:pPr lvl="2"/>
            <a:r>
              <a:rPr lang="cs-CZ" dirty="0"/>
              <a:t>b je potomkem p, </a:t>
            </a:r>
            <a:r>
              <a:rPr lang="cs-CZ" dirty="0" err="1"/>
              <a:t>em</a:t>
            </a:r>
            <a:r>
              <a:rPr lang="cs-CZ" dirty="0"/>
              <a:t> je pouze následníkem p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Selektory – 3. část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sousedních sourozenců</a:t>
            </a:r>
          </a:p>
          <a:p>
            <a:pPr lvl="1"/>
            <a:r>
              <a:rPr lang="cs-CZ" dirty="0"/>
              <a:t>zápis: E1 + E2, kde E1, E2 jsou selektory</a:t>
            </a:r>
          </a:p>
          <a:p>
            <a:pPr lvl="1"/>
            <a:r>
              <a:rPr lang="cs-CZ" dirty="0"/>
              <a:t>pravidlo se váže k E2 jen tehdy, kdy E1a E2 mají stejného rodiče (bezprostředního předchůdce) a E1 bezprostředně předchází E2</a:t>
            </a:r>
          </a:p>
          <a:p>
            <a:pPr lvl="1"/>
            <a:r>
              <a:rPr lang="cs-CZ" dirty="0" err="1"/>
              <a:t>př</a:t>
            </a:r>
            <a:r>
              <a:rPr lang="cs-CZ" dirty="0"/>
              <a:t>:</a:t>
            </a:r>
          </a:p>
          <a:p>
            <a:pPr lvl="2"/>
            <a:r>
              <a:rPr lang="cs-CZ" dirty="0"/>
              <a:t>&lt;p&gt;...&lt;b&gt;...&lt;/b&gt;...&lt;</a:t>
            </a:r>
            <a:r>
              <a:rPr lang="cs-CZ" dirty="0" err="1"/>
              <a:t>em</a:t>
            </a:r>
            <a:r>
              <a:rPr lang="cs-CZ" dirty="0"/>
              <a:t>&gt;...&lt;/</a:t>
            </a:r>
            <a:r>
              <a:rPr lang="cs-CZ" dirty="0" err="1"/>
              <a:t>em</a:t>
            </a:r>
            <a:r>
              <a:rPr lang="cs-CZ" dirty="0"/>
              <a:t>&gt;...&lt;</a:t>
            </a:r>
            <a:r>
              <a:rPr lang="cs-CZ" dirty="0" err="1"/>
              <a:t>code</a:t>
            </a:r>
            <a:r>
              <a:rPr lang="cs-CZ" dirty="0"/>
              <a:t>&gt;...&lt;/</a:t>
            </a:r>
            <a:r>
              <a:rPr lang="cs-CZ" dirty="0" err="1"/>
              <a:t>code</a:t>
            </a:r>
            <a:r>
              <a:rPr lang="cs-CZ" dirty="0"/>
              <a:t>&gt;...&lt;/p&gt;</a:t>
            </a:r>
          </a:p>
          <a:p>
            <a:pPr lvl="3"/>
            <a:r>
              <a:rPr lang="cs-CZ" dirty="0"/>
              <a:t>b a </a:t>
            </a:r>
            <a:r>
              <a:rPr lang="cs-CZ" dirty="0" err="1"/>
              <a:t>em</a:t>
            </a:r>
            <a:r>
              <a:rPr lang="cs-CZ" dirty="0"/>
              <a:t> jsou sourozenci, kdežto b a </a:t>
            </a:r>
            <a:r>
              <a:rPr lang="cs-CZ" dirty="0" err="1"/>
              <a:t>code</a:t>
            </a:r>
            <a:r>
              <a:rPr lang="cs-CZ" dirty="0"/>
              <a:t> sourozenci nejsou</a:t>
            </a:r>
          </a:p>
          <a:p>
            <a:r>
              <a:rPr lang="cs-CZ" dirty="0"/>
              <a:t>př.: </a:t>
            </a:r>
            <a:r>
              <a:rPr lang="cs-CZ" dirty="0" err="1">
                <a:hlinkClick r:id="rId2" action="ppaction://hlinkfile"/>
              </a:rPr>
              <a:t>kaskadovani.html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Selektory – 4. část – selektor třídy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r>
              <a:rPr lang="cs-CZ" dirty="0"/>
              <a:t>prvky jazyka HTML můžeme rozlišit (přiřadit k prvkům jazyka HTML) pomocí:</a:t>
            </a:r>
          </a:p>
          <a:p>
            <a:pPr lvl="1"/>
            <a:r>
              <a:rPr lang="cs-CZ" dirty="0"/>
              <a:t>tříd – použijeme parametr </a:t>
            </a:r>
            <a:r>
              <a:rPr lang="cs-CZ" dirty="0" err="1"/>
              <a:t>class</a:t>
            </a:r>
            <a:r>
              <a:rPr lang="cs-CZ" dirty="0"/>
              <a:t> – hodnota je libovolný text</a:t>
            </a:r>
          </a:p>
          <a:p>
            <a:r>
              <a:rPr lang="cs-CZ" dirty="0"/>
              <a:t>je-li atribut prvku </a:t>
            </a:r>
            <a:r>
              <a:rPr lang="cs-CZ" dirty="0" err="1"/>
              <a:t>class</a:t>
            </a:r>
            <a:r>
              <a:rPr lang="cs-CZ" dirty="0"/>
              <a:t>, používá se ve styl. předpisech "."</a:t>
            </a:r>
          </a:p>
          <a:p>
            <a:r>
              <a:rPr lang="cs-CZ" dirty="0"/>
              <a:t>název třídy (hodnota atributu </a:t>
            </a:r>
            <a:r>
              <a:rPr lang="cs-CZ" dirty="0" err="1"/>
              <a:t>class</a:t>
            </a:r>
            <a:r>
              <a:rPr lang="cs-CZ" dirty="0"/>
              <a:t> musí následovat bezprostředně za tečkou)</a:t>
            </a:r>
          </a:p>
          <a:p>
            <a:r>
              <a:rPr lang="cs-CZ" dirty="0" err="1"/>
              <a:t>př</a:t>
            </a:r>
            <a:r>
              <a:rPr lang="cs-CZ" dirty="0"/>
              <a:t>:</a:t>
            </a:r>
          </a:p>
          <a:p>
            <a:pPr lvl="1"/>
            <a:r>
              <a:rPr lang="cs-CZ" dirty="0"/>
              <a:t>.</a:t>
            </a:r>
            <a:r>
              <a:rPr lang="cs-CZ" dirty="0" err="1"/>
              <a:t>trida</a:t>
            </a:r>
            <a:endParaRPr lang="cs-CZ" dirty="0"/>
          </a:p>
          <a:p>
            <a:pPr lvl="2"/>
            <a:r>
              <a:rPr lang="cs-CZ" dirty="0"/>
              <a:t>vztahuje se na všechny prvky, které mají hodnotu atributu </a:t>
            </a:r>
            <a:r>
              <a:rPr lang="cs-CZ" dirty="0" err="1"/>
              <a:t>class</a:t>
            </a:r>
            <a:r>
              <a:rPr lang="cs-CZ" dirty="0"/>
              <a:t> </a:t>
            </a:r>
            <a:r>
              <a:rPr lang="cs-CZ" dirty="0" err="1"/>
              <a:t>trida</a:t>
            </a:r>
            <a:endParaRPr lang="cs-CZ" dirty="0"/>
          </a:p>
          <a:p>
            <a:pPr lvl="1"/>
            <a:r>
              <a:rPr lang="cs-CZ" dirty="0"/>
              <a:t>div.</a:t>
            </a:r>
            <a:r>
              <a:rPr lang="cs-CZ" dirty="0" err="1"/>
              <a:t>trida</a:t>
            </a:r>
            <a:endParaRPr lang="cs-CZ" dirty="0"/>
          </a:p>
          <a:p>
            <a:pPr lvl="2"/>
            <a:r>
              <a:rPr lang="cs-CZ" dirty="0"/>
              <a:t>vztahuje se pouze na prvek/</a:t>
            </a:r>
            <a:r>
              <a:rPr lang="cs-CZ" dirty="0" err="1"/>
              <a:t>tag</a:t>
            </a:r>
            <a:r>
              <a:rPr lang="cs-CZ" dirty="0"/>
              <a:t> div, které má hodnotu atributu </a:t>
            </a:r>
            <a:r>
              <a:rPr lang="cs-CZ" dirty="0" err="1"/>
              <a:t>class</a:t>
            </a:r>
            <a:r>
              <a:rPr lang="cs-CZ" dirty="0"/>
              <a:t> nastavenou na </a:t>
            </a:r>
            <a:r>
              <a:rPr lang="cs-CZ" dirty="0" err="1"/>
              <a:t>trida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Selektory – 5. část – selektor id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prvky jazyka HTML můžeme rozlišit (přiřadit k prvkům jazyka HTML) pomocí:</a:t>
            </a:r>
          </a:p>
          <a:p>
            <a:pPr lvl="1"/>
            <a:r>
              <a:rPr lang="cs-CZ" dirty="0"/>
              <a:t>identifikátorů – použijeme parametr ID – hodnota je libovolný text</a:t>
            </a:r>
          </a:p>
          <a:p>
            <a:r>
              <a:rPr lang="cs-CZ" dirty="0"/>
              <a:t>jeho zvláštností je, že musí nabývat vždy unikátních hodnot (v jednom dokumentu nemůže být víc prvků, jejichž atributy id měly stejnou hodnotu)</a:t>
            </a:r>
          </a:p>
          <a:p>
            <a:r>
              <a:rPr lang="cs-CZ" dirty="0"/>
              <a:t>ve stylových předpisech: "#"</a:t>
            </a:r>
          </a:p>
          <a:p>
            <a:r>
              <a:rPr lang="cs-CZ" dirty="0"/>
              <a:t>př:</a:t>
            </a:r>
          </a:p>
          <a:p>
            <a:pPr lvl="1"/>
            <a:r>
              <a:rPr lang="cs-CZ" dirty="0"/>
              <a:t>#blok</a:t>
            </a:r>
          </a:p>
          <a:p>
            <a:pPr lvl="2"/>
            <a:r>
              <a:rPr lang="cs-CZ" dirty="0"/>
              <a:t>váže se k jakémukoliv prvku, který má atribut id s hodnotou blok</a:t>
            </a:r>
          </a:p>
          <a:p>
            <a:pPr lvl="1"/>
            <a:r>
              <a:rPr lang="cs-CZ" dirty="0"/>
              <a:t>p#blok</a:t>
            </a:r>
          </a:p>
          <a:p>
            <a:pPr lvl="2"/>
            <a:r>
              <a:rPr lang="cs-CZ" dirty="0"/>
              <a:t>váže se k pouze k prvku p, který má atribut id s hodnotou blok</a:t>
            </a:r>
          </a:p>
          <a:p>
            <a:pPr lvl="2"/>
            <a:r>
              <a:rPr lang="cs-CZ" dirty="0"/>
              <a:t>pokud bychom jej použili, např. na div, pravidlo nebude uplatněno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Pseudotřídy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Rozlišují prvky podle jiných charakteristik než je jejich jméno, atributy, obsah</a:t>
            </a:r>
          </a:p>
          <a:p>
            <a:r>
              <a:rPr lang="cs-CZ" dirty="0"/>
              <a:t>Nejsou explicitně uvedeny ve zdrojovém kódu dokumentu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B9E108E-8676-D098-0D76-8158C433F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Pseudotřídy - odkazy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45CC0A-88B2-F95D-62C1-A125AAA91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:link</a:t>
            </a:r>
          </a:p>
          <a:p>
            <a:pPr lvl="1"/>
            <a:r>
              <a:rPr lang="cs-CZ" dirty="0"/>
              <a:t>vztahuje se k dosud nenavštíveným odkazům</a:t>
            </a:r>
          </a:p>
          <a:p>
            <a:r>
              <a:rPr lang="cs-CZ" dirty="0"/>
              <a:t>:</a:t>
            </a:r>
            <a:r>
              <a:rPr lang="cs-CZ" dirty="0" err="1"/>
              <a:t>visited</a:t>
            </a:r>
            <a:endParaRPr lang="cs-CZ" dirty="0"/>
          </a:p>
          <a:p>
            <a:pPr lvl="1"/>
            <a:r>
              <a:rPr lang="cs-CZ" dirty="0"/>
              <a:t>vztahuje se k již navštíveným odkazům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1500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Pseudotřídy 1 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400" dirty="0"/>
              <a:t>:</a:t>
            </a:r>
            <a:r>
              <a:rPr lang="cs-CZ" sz="1400" dirty="0" err="1"/>
              <a:t>hover</a:t>
            </a:r>
            <a:endParaRPr lang="cs-CZ" sz="1400" dirty="0"/>
          </a:p>
          <a:p>
            <a:pPr lvl="1">
              <a:lnSpc>
                <a:spcPct val="90000"/>
              </a:lnSpc>
            </a:pPr>
            <a:r>
              <a:rPr lang="cs-CZ" sz="1400" dirty="0"/>
              <a:t>působí na prvek v době, kdy na něj uživatel ukazuje např. kurzorem myši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:</a:t>
            </a:r>
            <a:r>
              <a:rPr lang="cs-CZ" sz="1400" dirty="0" err="1"/>
              <a:t>active</a:t>
            </a:r>
            <a:endParaRPr lang="cs-CZ" sz="1400" dirty="0"/>
          </a:p>
          <a:p>
            <a:pPr lvl="1">
              <a:lnSpc>
                <a:spcPct val="90000"/>
              </a:lnSpc>
            </a:pPr>
            <a:r>
              <a:rPr lang="cs-CZ" sz="1400" dirty="0"/>
              <a:t>působí na prvek v době, kdy je aktivován (v době mezi stiskem a uvolněním tlačítka)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38390E3-24B3-42D7-554D-204B5EB3F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Pseudotřídy 2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4925F9E-1BA2-DE0F-BB4C-D62134D3F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400" dirty="0"/>
              <a:t>:</a:t>
            </a:r>
            <a:r>
              <a:rPr lang="cs-CZ" sz="1400" dirty="0" err="1"/>
              <a:t>first-child</a:t>
            </a:r>
            <a:endParaRPr lang="cs-CZ" sz="1400" dirty="0"/>
          </a:p>
          <a:p>
            <a:pPr lvl="1">
              <a:lnSpc>
                <a:spcPct val="90000"/>
              </a:lnSpc>
            </a:pPr>
            <a:r>
              <a:rPr lang="cs-CZ" sz="1400" dirty="0"/>
              <a:t>váže k prvku, který je 1. potomkem jiného prvku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:last-</a:t>
            </a:r>
            <a:r>
              <a:rPr lang="cs-CZ" sz="1400" dirty="0" err="1"/>
              <a:t>child</a:t>
            </a:r>
            <a:endParaRPr lang="cs-CZ" sz="1400" dirty="0"/>
          </a:p>
          <a:p>
            <a:pPr lvl="1">
              <a:lnSpc>
                <a:spcPct val="90000"/>
              </a:lnSpc>
            </a:pPr>
            <a:r>
              <a:rPr lang="cs-CZ" sz="1400" dirty="0"/>
              <a:t>váže se k prvku, který ke posledním potomkem jiného prvku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:</a:t>
            </a:r>
            <a:r>
              <a:rPr lang="cs-CZ" sz="1400" dirty="0" err="1"/>
              <a:t>nth-child</a:t>
            </a:r>
            <a:r>
              <a:rPr lang="cs-CZ" sz="1400" dirty="0"/>
              <a:t>()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lze vybrat prvek na základě opakujícího se pořadí, např. liché položky v seznamu, sudé řádky v tabulce, ..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do závorky se zapisuje vzorec ve tvaru </a:t>
            </a:r>
            <a:r>
              <a:rPr lang="cs-CZ" sz="1400" dirty="0" err="1"/>
              <a:t>An+B</a:t>
            </a:r>
            <a:r>
              <a:rPr lang="cs-CZ" sz="1400" dirty="0"/>
              <a:t>, n začíná 0 nebo přímo číslo, např. 4.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liché řádky: buď </a:t>
            </a:r>
            <a:r>
              <a:rPr lang="cs-CZ" sz="1400" dirty="0" err="1"/>
              <a:t>odd</a:t>
            </a:r>
            <a:r>
              <a:rPr lang="cs-CZ" sz="1400" dirty="0"/>
              <a:t> nebo 2n+1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sudé řádky: buď </a:t>
            </a:r>
            <a:r>
              <a:rPr lang="cs-CZ" sz="1400" dirty="0" err="1"/>
              <a:t>even</a:t>
            </a:r>
            <a:r>
              <a:rPr lang="cs-CZ" sz="1400" dirty="0"/>
              <a:t> nebo 2n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:</a:t>
            </a:r>
            <a:r>
              <a:rPr lang="cs-CZ" sz="1400" dirty="0" err="1"/>
              <a:t>nth</a:t>
            </a:r>
            <a:r>
              <a:rPr lang="cs-CZ" sz="1400" dirty="0"/>
              <a:t>-last-</a:t>
            </a:r>
            <a:r>
              <a:rPr lang="cs-CZ" sz="1400" dirty="0" err="1"/>
              <a:t>child</a:t>
            </a:r>
            <a:r>
              <a:rPr lang="cs-CZ" sz="1400" dirty="0"/>
              <a:t>()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podobné jako </a:t>
            </a:r>
            <a:r>
              <a:rPr lang="cs-CZ" sz="1400" dirty="0" err="1"/>
              <a:t>nth-child</a:t>
            </a:r>
            <a:r>
              <a:rPr lang="cs-CZ" sz="1400" dirty="0"/>
              <a:t>, ale počítá se od konce</a:t>
            </a:r>
          </a:p>
          <a:p>
            <a:pPr>
              <a:lnSpc>
                <a:spcPct val="90000"/>
              </a:lnSpc>
            </a:pPr>
            <a:endParaRPr lang="cs-CZ" sz="14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4641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4E0ED88-1F6B-A9EA-231C-749D8FE38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Pseudotřídy 3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5738D0D-681B-6761-B565-95582779F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/>
              <a:t>:</a:t>
            </a:r>
            <a:r>
              <a:rPr lang="cs-CZ" err="1"/>
              <a:t>first</a:t>
            </a:r>
            <a:r>
              <a:rPr lang="cs-CZ"/>
              <a:t>-line</a:t>
            </a:r>
          </a:p>
          <a:p>
            <a:pPr lvl="1"/>
            <a:r>
              <a:rPr lang="cs-CZ"/>
              <a:t>aplikuje styl na 1. formátovaný řádek odstavce</a:t>
            </a:r>
          </a:p>
          <a:p>
            <a:r>
              <a:rPr lang="cs-CZ"/>
              <a:t>:</a:t>
            </a:r>
            <a:r>
              <a:rPr lang="cs-CZ" err="1"/>
              <a:t>first-letter</a:t>
            </a:r>
            <a:endParaRPr lang="cs-CZ"/>
          </a:p>
          <a:p>
            <a:pPr lvl="1"/>
            <a:r>
              <a:rPr lang="cs-CZ"/>
              <a:t>váže se k 1. písmenu obsahu prvku</a:t>
            </a:r>
          </a:p>
          <a:p>
            <a:pPr lvl="1"/>
            <a:r>
              <a:rPr lang="cs-CZ"/>
              <a:t>pouze tyto vlastnosti</a:t>
            </a:r>
          </a:p>
          <a:p>
            <a:pPr lvl="2"/>
            <a:r>
              <a:rPr lang="cs-CZ" dirty="0"/>
              <a:t>vlastnosti písma, barvy, pozadí</a:t>
            </a:r>
            <a:endParaRPr lang="cs-CZ"/>
          </a:p>
          <a:p>
            <a:pPr lvl="2"/>
            <a:r>
              <a:rPr lang="cs-CZ" dirty="0"/>
              <a:t>line-</a:t>
            </a:r>
            <a:r>
              <a:rPr lang="cs-CZ" dirty="0" err="1"/>
              <a:t>height</a:t>
            </a:r>
            <a:r>
              <a:rPr lang="cs-CZ" dirty="0"/>
              <a:t>, text-</a:t>
            </a:r>
            <a:r>
              <a:rPr lang="cs-CZ" dirty="0" err="1"/>
              <a:t>decoration</a:t>
            </a:r>
            <a:r>
              <a:rPr lang="cs-CZ" dirty="0"/>
              <a:t>, </a:t>
            </a:r>
            <a:r>
              <a:rPr lang="cs-CZ" dirty="0" err="1"/>
              <a:t>margin</a:t>
            </a:r>
            <a:r>
              <a:rPr lang="cs-CZ" dirty="0"/>
              <a:t>, </a:t>
            </a:r>
            <a:r>
              <a:rPr lang="cs-CZ" dirty="0" err="1"/>
              <a:t>padding</a:t>
            </a:r>
            <a:r>
              <a:rPr lang="cs-CZ" dirty="0"/>
              <a:t>, </a:t>
            </a:r>
            <a:r>
              <a:rPr lang="cs-CZ" dirty="0" err="1"/>
              <a:t>border</a:t>
            </a:r>
            <a:r>
              <a:rPr lang="cs-CZ" dirty="0"/>
              <a:t>,</a:t>
            </a:r>
            <a:endParaRPr lang="cs-CZ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8790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995D63A-E375-58DE-5B3A-CA9A39E6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Pseudotřídy 4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38B37F-A422-9741-0025-369EB3D49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:has()</a:t>
            </a:r>
          </a:p>
          <a:p>
            <a:pPr lvl="1"/>
            <a:r>
              <a:rPr lang="cs-CZ" dirty="0"/>
              <a:t>je možné vybrat prvky, které obsahují prvky odpovídající prvku v závorce</a:t>
            </a:r>
          </a:p>
          <a:p>
            <a:pPr lvl="1"/>
            <a:r>
              <a:rPr lang="cs-CZ" dirty="0"/>
              <a:t>př.: a:has(img) – vybere &lt;a&gt;, které obsahují &lt;</a:t>
            </a:r>
            <a:r>
              <a:rPr lang="cs-CZ" dirty="0" err="1"/>
              <a:t>img</a:t>
            </a:r>
            <a:r>
              <a:rPr lang="cs-CZ" dirty="0"/>
              <a:t>&gt;</a:t>
            </a:r>
          </a:p>
          <a:p>
            <a:pPr lvl="1"/>
            <a:r>
              <a:rPr lang="cs-CZ" dirty="0"/>
              <a:t>př.: h2:has(+ p) – vybere &lt;h2&gt;, za kterým je &lt;p&gt;</a:t>
            </a:r>
          </a:p>
          <a:p>
            <a:r>
              <a:rPr lang="cs-CZ" dirty="0"/>
              <a:t>:</a:t>
            </a:r>
            <a:r>
              <a:rPr lang="cs-CZ" dirty="0" err="1"/>
              <a:t>is</a:t>
            </a:r>
            <a:r>
              <a:rPr lang="cs-CZ" dirty="0"/>
              <a:t>()</a:t>
            </a:r>
          </a:p>
          <a:p>
            <a:pPr lvl="1"/>
            <a:r>
              <a:rPr lang="cs-CZ" dirty="0"/>
              <a:t>můžeme psát složené selektory jednodušeji</a:t>
            </a:r>
          </a:p>
          <a:p>
            <a:pPr lvl="1"/>
            <a:r>
              <a:rPr lang="cs-CZ" dirty="0"/>
              <a:t>př.: ul </a:t>
            </a:r>
            <a:r>
              <a:rPr lang="cs-CZ" dirty="0" err="1"/>
              <a:t>li</a:t>
            </a:r>
            <a:r>
              <a:rPr lang="cs-CZ" dirty="0"/>
              <a:t>, </a:t>
            </a:r>
            <a:r>
              <a:rPr lang="cs-CZ" dirty="0" err="1"/>
              <a:t>ol</a:t>
            </a:r>
            <a:r>
              <a:rPr lang="cs-CZ" dirty="0"/>
              <a:t> </a:t>
            </a:r>
            <a:r>
              <a:rPr lang="cs-CZ" dirty="0" err="1"/>
              <a:t>li</a:t>
            </a:r>
            <a:r>
              <a:rPr lang="cs-CZ" dirty="0"/>
              <a:t> můžeme naspat jako :</a:t>
            </a:r>
            <a:r>
              <a:rPr lang="cs-CZ" dirty="0" err="1"/>
              <a:t>is</a:t>
            </a:r>
            <a:r>
              <a:rPr lang="cs-CZ" dirty="0"/>
              <a:t>(ul, </a:t>
            </a:r>
            <a:r>
              <a:rPr lang="cs-CZ" dirty="0" err="1"/>
              <a:t>ol</a:t>
            </a:r>
            <a:r>
              <a:rPr lang="cs-CZ" dirty="0"/>
              <a:t>) </a:t>
            </a:r>
            <a:r>
              <a:rPr lang="cs-CZ" dirty="0" err="1"/>
              <a:t>li</a:t>
            </a:r>
            <a:endParaRPr lang="cs-CZ" dirty="0"/>
          </a:p>
          <a:p>
            <a:pPr lvl="1"/>
            <a:r>
              <a:rPr lang="cs-CZ" dirty="0"/>
              <a:t>v závorce může být i třída (</a:t>
            </a:r>
            <a:r>
              <a:rPr lang="cs-CZ" dirty="0" err="1"/>
              <a:t>class</a:t>
            </a:r>
            <a:r>
              <a:rPr lang="cs-CZ" dirty="0"/>
              <a:t>) - .</a:t>
            </a:r>
            <a:r>
              <a:rPr lang="cs-CZ" dirty="0" err="1"/>
              <a:t>nazev_class</a:t>
            </a:r>
            <a:endParaRPr lang="cs-CZ" dirty="0"/>
          </a:p>
          <a:p>
            <a:r>
              <a:rPr lang="cs-CZ" dirty="0"/>
              <a:t>:</a:t>
            </a:r>
            <a:r>
              <a:rPr lang="cs-CZ" dirty="0" err="1"/>
              <a:t>where</a:t>
            </a:r>
            <a:r>
              <a:rPr lang="cs-CZ" dirty="0"/>
              <a:t>()</a:t>
            </a:r>
          </a:p>
          <a:p>
            <a:pPr lvl="1"/>
            <a:r>
              <a:rPr lang="cs-CZ" dirty="0"/>
              <a:t>prakticky podobný s :</a:t>
            </a:r>
            <a:r>
              <a:rPr lang="cs-CZ" dirty="0" err="1"/>
              <a:t>is</a:t>
            </a:r>
            <a:r>
              <a:rPr lang="cs-CZ" dirty="0"/>
              <a:t>(), ale :</a:t>
            </a:r>
            <a:r>
              <a:rPr lang="cs-CZ" dirty="0" err="1"/>
              <a:t>is</a:t>
            </a:r>
            <a:r>
              <a:rPr lang="cs-CZ" dirty="0"/>
              <a:t>() je konkrétnější, viz dále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6499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Pseudotřídy</a:t>
            </a:r>
            <a:r>
              <a:rPr lang="cs-CZ" dirty="0"/>
              <a:t> – př.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obarvení odkazů:</a:t>
            </a:r>
          </a:p>
          <a:p>
            <a:pPr lvl="1"/>
            <a:r>
              <a:rPr lang="cs-CZ" dirty="0"/>
              <a:t>musí se zachovat pořadí definice:</a:t>
            </a:r>
          </a:p>
          <a:p>
            <a:pPr lvl="2"/>
            <a:r>
              <a:rPr lang="cs-CZ" dirty="0"/>
              <a:t>a:link</a:t>
            </a:r>
          </a:p>
          <a:p>
            <a:pPr lvl="2"/>
            <a:r>
              <a:rPr lang="cs-CZ" dirty="0"/>
              <a:t>a:visited</a:t>
            </a:r>
          </a:p>
          <a:p>
            <a:pPr lvl="2"/>
            <a:r>
              <a:rPr lang="cs-CZ" dirty="0"/>
              <a:t>a:hover</a:t>
            </a:r>
          </a:p>
          <a:p>
            <a:pPr lvl="2"/>
            <a:r>
              <a:rPr lang="cs-CZ" dirty="0"/>
              <a:t>a:active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B57A9B8-CFDB-4182-9657-37B8B034F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::</a:t>
            </a:r>
            <a:r>
              <a:rPr lang="cs-CZ" dirty="0" err="1"/>
              <a:t>before</a:t>
            </a:r>
            <a:r>
              <a:rPr lang="cs-CZ" dirty="0"/>
              <a:t>, ::</a:t>
            </a:r>
            <a:r>
              <a:rPr lang="cs-CZ" dirty="0" err="1"/>
              <a:t>after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7F11393-8C60-1C39-5339-F1461D73A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::</a:t>
            </a:r>
            <a:r>
              <a:rPr lang="cs-CZ" dirty="0" err="1"/>
              <a:t>before</a:t>
            </a:r>
            <a:endParaRPr lang="cs-CZ" dirty="0"/>
          </a:p>
          <a:p>
            <a:pPr lvl="1"/>
            <a:r>
              <a:rPr lang="cs-CZ" dirty="0"/>
              <a:t>vloží „něco“ před obsah daného prvku</a:t>
            </a:r>
          </a:p>
          <a:p>
            <a:pPr lvl="1"/>
            <a:r>
              <a:rPr lang="cs-CZ" dirty="0"/>
              <a:t>můžeme vložit i text pomocí </a:t>
            </a:r>
            <a:r>
              <a:rPr lang="cs-CZ" dirty="0" err="1"/>
              <a:t>content</a:t>
            </a:r>
            <a:r>
              <a:rPr lang="cs-CZ" dirty="0"/>
              <a:t>: - obsah se definuje do uvozovek</a:t>
            </a:r>
          </a:p>
          <a:p>
            <a:r>
              <a:rPr lang="cs-CZ" dirty="0"/>
              <a:t>::</a:t>
            </a:r>
            <a:r>
              <a:rPr lang="cs-CZ" dirty="0" err="1"/>
              <a:t>after</a:t>
            </a:r>
            <a:endParaRPr lang="cs-CZ" dirty="0"/>
          </a:p>
          <a:p>
            <a:pPr lvl="1"/>
            <a:r>
              <a:rPr lang="cs-CZ" dirty="0"/>
              <a:t>vloží „něco“ za obsah daného prvku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3170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Přiřazování hodnot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Po analýze dokumentu musí klient všem prvkům přiřadit hodnoty všech vlastností</a:t>
            </a:r>
          </a:p>
          <a:p>
            <a:r>
              <a:rPr lang="cs-CZ" dirty="0"/>
              <a:t>Výsledná hodnota je výsledkem tohoto výpočtu:</a:t>
            </a:r>
          </a:p>
          <a:p>
            <a:pPr lvl="1"/>
            <a:r>
              <a:rPr lang="cs-CZ" dirty="0"/>
              <a:t>Vezme se určená, tj. ve styl. předpisu explicitně nastavená hodnota – tzv. určená</a:t>
            </a:r>
          </a:p>
          <a:p>
            <a:pPr lvl="1"/>
            <a:r>
              <a:rPr lang="cs-CZ" dirty="0"/>
              <a:t>Je-li určená hodnota relativní, převede se na absolutní – vypočítaná</a:t>
            </a:r>
          </a:p>
          <a:p>
            <a:pPr lvl="1"/>
            <a:r>
              <a:rPr lang="cs-CZ" dirty="0"/>
              <a:t>Vypočítaná hodnota je nakonec transformována na skutečnou hodnotu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Určená hodnota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Klient přiřazuje vlastnostem určené hodnoty </a:t>
            </a:r>
            <a:r>
              <a:rPr lang="cs-CZ" dirty="0" err="1"/>
              <a:t>násl</a:t>
            </a:r>
            <a:r>
              <a:rPr lang="cs-CZ" dirty="0"/>
              <a:t>. algoritmem:</a:t>
            </a:r>
          </a:p>
          <a:p>
            <a:pPr marL="850392" lvl="1" indent="-457200">
              <a:buFont typeface="+mj-lt"/>
              <a:buAutoNum type="arabicParenR"/>
            </a:pPr>
            <a:r>
              <a:rPr lang="cs-CZ" dirty="0"/>
              <a:t>Pokud existuje hodnota, která je výsledkem </a:t>
            </a:r>
            <a:r>
              <a:rPr lang="cs-CZ" dirty="0" err="1"/>
              <a:t>kaskádování</a:t>
            </a:r>
            <a:r>
              <a:rPr lang="cs-CZ" dirty="0"/>
              <a:t>, vezme se tato hodnota</a:t>
            </a:r>
          </a:p>
          <a:p>
            <a:pPr marL="850392" lvl="1" indent="-457200">
              <a:buFont typeface="+mj-lt"/>
              <a:buAutoNum type="arabicParenR"/>
            </a:pPr>
            <a:r>
              <a:rPr lang="cs-CZ" dirty="0"/>
              <a:t>Neexistuje-li hodnota, která je výsledkem </a:t>
            </a:r>
            <a:r>
              <a:rPr lang="cs-CZ" dirty="0" err="1"/>
              <a:t>kaskádování</a:t>
            </a:r>
            <a:r>
              <a:rPr lang="cs-CZ" dirty="0"/>
              <a:t>, ale daná vlastnost je dědičná, použije se hodnota rodiče</a:t>
            </a:r>
          </a:p>
          <a:p>
            <a:pPr marL="850392" lvl="1" indent="-457200">
              <a:buFont typeface="+mj-lt"/>
              <a:buAutoNum type="arabicParenR"/>
            </a:pPr>
            <a:r>
              <a:rPr lang="cs-CZ" dirty="0"/>
              <a:t>Nelze-li uplatnit pravidla 1) a 2), použije se výchozí hodnota vlastnosti</a:t>
            </a:r>
          </a:p>
          <a:p>
            <a:r>
              <a:rPr lang="cs-CZ" dirty="0"/>
              <a:t>Kořenový prvek nemá žádné rodiče =&gt; nemůže hodnoty vlastností dědit; použije se výchozí hodnota vlastnosti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Vypočítaná hodnota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určené hodnoty – absolutní (</a:t>
            </a:r>
            <a:r>
              <a:rPr lang="cs-CZ" dirty="0" err="1"/>
              <a:t>black</a:t>
            </a:r>
            <a:r>
              <a:rPr lang="cs-CZ" dirty="0"/>
              <a:t>,, 2cm, …), relativní (auto, 2em, 150%, …)</a:t>
            </a:r>
          </a:p>
          <a:p>
            <a:r>
              <a:rPr lang="cs-CZ" dirty="0"/>
              <a:t>absolutní hodnoty není třeba přepočítávat</a:t>
            </a:r>
          </a:p>
          <a:p>
            <a:r>
              <a:rPr lang="cs-CZ" dirty="0"/>
              <a:t>relativní hodnoty musí být převedeny na hodnoty vypočítané:</a:t>
            </a:r>
          </a:p>
          <a:p>
            <a:pPr lvl="1"/>
            <a:r>
              <a:rPr lang="cs-CZ" dirty="0"/>
              <a:t>procenta se vypočítají z referenční hodnoty</a:t>
            </a:r>
          </a:p>
          <a:p>
            <a:pPr lvl="1"/>
            <a:r>
              <a:rPr lang="cs-CZ" dirty="0"/>
              <a:t>hodnoty v relativních jednotkách se musí vynásobit velikostí příslušného písma, nebo rozměrem </a:t>
            </a:r>
            <a:r>
              <a:rPr lang="cs-CZ" dirty="0" err="1"/>
              <a:t>pixelu</a:t>
            </a:r>
            <a:endParaRPr lang="cs-CZ" dirty="0"/>
          </a:p>
          <a:p>
            <a:pPr lvl="1"/>
            <a:r>
              <a:rPr lang="cs-CZ" dirty="0"/>
              <a:t>hodnota auto se musí vypočítat způsobem definovaným u každé vlastnosti</a:t>
            </a:r>
          </a:p>
          <a:p>
            <a:r>
              <a:rPr lang="cs-CZ" dirty="0"/>
              <a:t>ve většině případů se dědí vypočítaná hodnota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Skutečná hodnota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Vypočítaná hodnota již většinou může být použita</a:t>
            </a:r>
          </a:p>
          <a:p>
            <a:r>
              <a:rPr lang="cs-CZ" dirty="0"/>
              <a:t>Jsou ale případy, kdy to z různých důvodů nelze</a:t>
            </a:r>
          </a:p>
          <a:p>
            <a:r>
              <a:rPr lang="cs-CZ" dirty="0"/>
              <a:t>Např.: klient vykreslí orámování, jehož síla je celé číslo. Pokud vyjde vypočítaná hodnota desetinné číslo,  musí být převedena (zaokrouhlení, oříznutí)</a:t>
            </a:r>
          </a:p>
          <a:p>
            <a:r>
              <a:rPr lang="cs-CZ" dirty="0"/>
              <a:t>Skutečná hodnota je vypočítaná hodnota, která byla upravena v důsledku omezení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Dědičnost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některé hodnoty vlastnosti dědí potomci prvku ve stromu dokumentu</a:t>
            </a:r>
          </a:p>
          <a:p>
            <a:r>
              <a:rPr lang="cs-CZ" dirty="0"/>
              <a:t>pro každou vlastnost je definováno, zda se dědí, či nikoli</a:t>
            </a:r>
          </a:p>
          <a:p>
            <a:r>
              <a:rPr lang="cs-CZ" dirty="0"/>
              <a:t>tento princip umožňuje, aby autor určil výchozí hodnoty pro celý dokument</a:t>
            </a:r>
          </a:p>
          <a:p>
            <a:pPr lvl="1"/>
            <a:r>
              <a:rPr lang="cs-CZ" dirty="0"/>
              <a:t>nastaví se hodnoty pro kořenový prvek stromu dokumentu (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html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body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)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Kaskádování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500" dirty="0"/>
              <a:t>stylové předpisy mohou pocházet ze tří zdrojů: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autor webu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uživatel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klient/prohlížeč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styl. předpisy z těchto zdrojů se mohou překrývat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o tom, jaké styly budou použity pro formátování dokumentu rozhodují pravidla </a:t>
            </a:r>
            <a:r>
              <a:rPr lang="cs-CZ" sz="1500" dirty="0" err="1"/>
              <a:t>kaskádování</a:t>
            </a:r>
            <a:endParaRPr lang="cs-CZ" sz="1500" dirty="0"/>
          </a:p>
          <a:p>
            <a:pPr>
              <a:lnSpc>
                <a:spcPct val="90000"/>
              </a:lnSpc>
            </a:pPr>
            <a:r>
              <a:rPr lang="cs-CZ" sz="1500" dirty="0"/>
              <a:t>ta přiřazují každému stylovému pravidlu určitou váhu; v případech, kdy se styl. pravidla dostanou do kolize, zvítězí to s největší váhou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implicitně – pravidla autora mají vyšší váhu než pravidla uživatele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autorská a uživatelská pravidla mají vyšší váhu než předpis klienta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Pravidlo !</a:t>
            </a:r>
            <a:r>
              <a:rPr lang="cs-CZ" dirty="0" err="1"/>
              <a:t>important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klíčové slovo – píše za vlastní deklaraci, od které je odděleno mezerou</a:t>
            </a:r>
          </a:p>
          <a:p>
            <a:r>
              <a:rPr lang="cs-CZ" dirty="0"/>
              <a:t>v případě konfliktu mají deklarace s !</a:t>
            </a:r>
            <a:r>
              <a:rPr lang="cs-CZ" dirty="0" err="1"/>
              <a:t>important</a:t>
            </a:r>
            <a:r>
              <a:rPr lang="cs-CZ" dirty="0"/>
              <a:t> přednost před normálními, tj. neoznačenými deklaracemi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Kaskádovací</a:t>
            </a:r>
            <a:r>
              <a:rPr lang="cs-CZ" dirty="0"/>
              <a:t> pořadí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pravidla pro určení vlastnosti určitého prvku:</a:t>
            </a:r>
          </a:p>
          <a:p>
            <a:pPr marL="850392" lvl="1" indent="-457200">
              <a:buFont typeface="+mj-lt"/>
              <a:buAutoNum type="arabicParenR"/>
            </a:pPr>
            <a:r>
              <a:rPr lang="cs-CZ" dirty="0"/>
              <a:t>klient nalezne všechny deklarace, které se vztahují k danému prvku; jedná se o deklarace obsahující danou vlastnost a jejichž selektor se váže k danému prvku</a:t>
            </a:r>
          </a:p>
          <a:p>
            <a:pPr marL="850392" lvl="1" indent="-457200">
              <a:buFont typeface="+mj-lt"/>
              <a:buAutoNum type="arabicParenR"/>
            </a:pPr>
            <a:r>
              <a:rPr lang="cs-CZ" dirty="0"/>
              <a:t>1. třídění – dle váhy a původu zdroje; pro normální deklarace platí, že stylový předpis autora přepíše předpis uživatele a ten přepíše výchozí předpis klienta</a:t>
            </a:r>
          </a:p>
          <a:p>
            <a:pPr marL="850392" lvl="1" indent="-457200">
              <a:buFont typeface="+mj-lt"/>
              <a:buAutoNum type="arabicParenR"/>
            </a:pPr>
            <a:r>
              <a:rPr lang="cs-CZ" dirty="0"/>
              <a:t>2. třídění – provede se podle konkrétnosti selektorů – konkrétnější přepíší obecnější</a:t>
            </a:r>
          </a:p>
          <a:p>
            <a:pPr marL="850392" lvl="1" indent="-457200">
              <a:buFont typeface="+mj-lt"/>
              <a:buAutoNum type="arabicParenR"/>
            </a:pPr>
            <a:r>
              <a:rPr lang="cs-CZ" dirty="0"/>
              <a:t>3. třídění – podle pořadí, v jakém jsou pravidla uvedena; jsou-li váha, původ i konkrétnost dvou pravidel shodné, zvítězí to, které je definováno později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Výpočet konkrétnosti selektoru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při výpočtu – určí se 3 základní hodnoty a, b, c takto:</a:t>
            </a:r>
          </a:p>
          <a:p>
            <a:pPr lvl="1"/>
            <a:r>
              <a:rPr lang="cs-CZ" dirty="0"/>
              <a:t>a = počet ID atributů v selektoru</a:t>
            </a:r>
          </a:p>
          <a:p>
            <a:pPr lvl="1"/>
            <a:r>
              <a:rPr lang="cs-CZ" dirty="0"/>
              <a:t>b = počet ostatních atributů a </a:t>
            </a:r>
            <a:r>
              <a:rPr lang="cs-CZ" dirty="0" err="1"/>
              <a:t>pseudotříd</a:t>
            </a:r>
            <a:r>
              <a:rPr lang="cs-CZ" dirty="0"/>
              <a:t> v selektoru</a:t>
            </a:r>
          </a:p>
          <a:p>
            <a:pPr lvl="1"/>
            <a:r>
              <a:rPr lang="cs-CZ" dirty="0"/>
              <a:t>c = počet názvů prvků v selektoru</a:t>
            </a:r>
          </a:p>
          <a:p>
            <a:r>
              <a:rPr lang="cs-CZ" dirty="0"/>
              <a:t>následně se získaná čísla zřetězí (zapíší se bezprostředně za sebou) v pořadí a-b-c a výsledkem je konkrétnost selektoru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F1401EC-21E3-4648-BAEE-6AE1F3A9B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Příklad výpočtu konkrétnosti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id="{5050C3A2-E4B5-4C78-A267-20D2912C97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3165714"/>
              </p:ext>
            </p:extLst>
          </p:nvPr>
        </p:nvGraphicFramePr>
        <p:xfrm>
          <a:off x="677863" y="2160588"/>
          <a:ext cx="859631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9262">
                  <a:extLst>
                    <a:ext uri="{9D8B030D-6E8A-4147-A177-3AD203B41FA5}">
                      <a16:colId xmlns:a16="http://schemas.microsoft.com/office/drawing/2014/main" val="1794696439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4126648273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4151964627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1662046551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4190966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selektor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konkrétnost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66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*</a:t>
                      </a:r>
                      <a:endParaRPr lang="cs-CZ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  <a:endParaRPr lang="cs-CZ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  <a:endParaRPr lang="cs-CZ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  <a:endParaRPr lang="cs-CZ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213493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li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391644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err="1"/>
                        <a:t>ul</a:t>
                      </a:r>
                      <a:r>
                        <a:rPr lang="cs-CZ" dirty="0"/>
                        <a:t> li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392836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err="1"/>
                        <a:t>ul</a:t>
                      </a:r>
                      <a:r>
                        <a:rPr lang="cs-CZ" dirty="0"/>
                        <a:t> </a:t>
                      </a:r>
                      <a:r>
                        <a:rPr lang="cs-CZ" dirty="0" err="1"/>
                        <a:t>ol</a:t>
                      </a:r>
                      <a:r>
                        <a:rPr lang="cs-CZ" dirty="0"/>
                        <a:t>+li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22053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err="1"/>
                        <a:t>ul</a:t>
                      </a:r>
                      <a:r>
                        <a:rPr lang="cs-CZ" dirty="0"/>
                        <a:t> </a:t>
                      </a:r>
                      <a:r>
                        <a:rPr lang="cs-CZ" dirty="0" err="1"/>
                        <a:t>ol</a:t>
                      </a:r>
                      <a:r>
                        <a:rPr lang="cs-CZ" dirty="0"/>
                        <a:t> li.red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13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13783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li.red.level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21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18304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#blok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100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3580169938"/>
                  </a:ext>
                </a:extLst>
              </a:tr>
            </a:tbl>
          </a:graphicData>
        </a:graphic>
      </p:graphicFrame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7276001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1501</Words>
  <Application>Microsoft Office PowerPoint</Application>
  <PresentationFormat>Širokoúhlá obrazovka</PresentationFormat>
  <Paragraphs>212</Paragraphs>
  <Slides>25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9" baseType="lpstr">
      <vt:lpstr>Arial</vt:lpstr>
      <vt:lpstr>Trebuchet MS</vt:lpstr>
      <vt:lpstr>Wingdings 3</vt:lpstr>
      <vt:lpstr>Fazeta</vt:lpstr>
      <vt:lpstr>BGWE2</vt:lpstr>
      <vt:lpstr>Selektory</vt:lpstr>
      <vt:lpstr>Selektory – 1. část</vt:lpstr>
      <vt:lpstr>Selektory – 2. část</vt:lpstr>
      <vt:lpstr>Selektory – 3. část</vt:lpstr>
      <vt:lpstr>Selektory – 4. část – selektor třídy</vt:lpstr>
      <vt:lpstr>Selektory – 5. část – selektor id</vt:lpstr>
      <vt:lpstr>Pseudotřídy</vt:lpstr>
      <vt:lpstr>Pseudotřídy - odkazy</vt:lpstr>
      <vt:lpstr>Pseudotřídy 1 </vt:lpstr>
      <vt:lpstr>Pseudotřídy 2</vt:lpstr>
      <vt:lpstr>Pseudotřídy 3</vt:lpstr>
      <vt:lpstr>Pseudotřídy 4</vt:lpstr>
      <vt:lpstr>Pseudotřídy – př.</vt:lpstr>
      <vt:lpstr>::before, ::after</vt:lpstr>
      <vt:lpstr>Přiřazování hodnot</vt:lpstr>
      <vt:lpstr>Určená hodnota</vt:lpstr>
      <vt:lpstr>Vypočítaná hodnota</vt:lpstr>
      <vt:lpstr>Skutečná hodnota</vt:lpstr>
      <vt:lpstr>Dědičnost</vt:lpstr>
      <vt:lpstr>Kaskádování</vt:lpstr>
      <vt:lpstr>Pravidlo !important</vt:lpstr>
      <vt:lpstr>Kaskádovací pořadí</vt:lpstr>
      <vt:lpstr>Výpočet konkrétnosti selektoru</vt:lpstr>
      <vt:lpstr>Příklad výpočtu konkrétnosti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2021-05-03T18:13:46Z</dcterms:created>
  <dcterms:modified xsi:type="dcterms:W3CDTF">2025-02-11T18:22:42Z</dcterms:modified>
</cp:coreProperties>
</file>