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3" r:id="rId1"/>
  </p:sldMasterIdLst>
  <p:sldIdLst>
    <p:sldId id="256" r:id="rId2"/>
    <p:sldId id="293" r:id="rId3"/>
    <p:sldId id="294" r:id="rId4"/>
    <p:sldId id="295" r:id="rId5"/>
    <p:sldId id="297" r:id="rId6"/>
    <p:sldId id="298" r:id="rId7"/>
    <p:sldId id="267" r:id="rId8"/>
    <p:sldId id="290" r:id="rId9"/>
    <p:sldId id="291" r:id="rId10"/>
    <p:sldId id="29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0084"/>
    <a:srgbClr val="42D0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558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332FC-91F4-4233-9482-37CB79DFC98F}" type="datetimeFigureOut">
              <a:rPr lang="cs-CZ" smtClean="0"/>
              <a:pPr/>
              <a:t>05.11.2023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11AC-F4F7-4017-A475-BE6A9D972B2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6798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332FC-91F4-4233-9482-37CB79DFC98F}" type="datetimeFigureOut">
              <a:rPr lang="cs-CZ" smtClean="0"/>
              <a:pPr/>
              <a:t>05.11.2023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11AC-F4F7-4017-A475-BE6A9D972B2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8176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332FC-91F4-4233-9482-37CB79DFC98F}" type="datetimeFigureOut">
              <a:rPr lang="cs-CZ" smtClean="0"/>
              <a:pPr/>
              <a:t>05.11.2023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11AC-F4F7-4017-A475-BE6A9D972B2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8378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332FC-91F4-4233-9482-37CB79DFC98F}" type="datetimeFigureOut">
              <a:rPr lang="cs-CZ" smtClean="0"/>
              <a:pPr/>
              <a:t>05.11.2023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11AC-F4F7-4017-A475-BE6A9D972B2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9258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332FC-91F4-4233-9482-37CB79DFC98F}" type="datetimeFigureOut">
              <a:rPr lang="cs-CZ" smtClean="0"/>
              <a:pPr/>
              <a:t>05.11.2023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11AC-F4F7-4017-A475-BE6A9D972B2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5906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332FC-91F4-4233-9482-37CB79DFC98F}" type="datetimeFigureOut">
              <a:rPr lang="cs-CZ" smtClean="0"/>
              <a:pPr/>
              <a:t>05.11.2023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11AC-F4F7-4017-A475-BE6A9D972B2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0669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332FC-91F4-4233-9482-37CB79DFC98F}" type="datetimeFigureOut">
              <a:rPr lang="cs-CZ" smtClean="0"/>
              <a:pPr/>
              <a:t>05.11.2023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11AC-F4F7-4017-A475-BE6A9D972B2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8335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332FC-91F4-4233-9482-37CB79DFC98F}" type="datetimeFigureOut">
              <a:rPr lang="cs-CZ" smtClean="0"/>
              <a:pPr/>
              <a:t>05.11.2023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11AC-F4F7-4017-A475-BE6A9D972B2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89607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11AC-F4F7-4017-A475-BE6A9D972B2B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332FC-91F4-4233-9482-37CB79DFC98F}" type="datetimeFigureOut">
              <a:rPr lang="cs-CZ" smtClean="0"/>
              <a:pPr/>
              <a:t>05.11.2023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2779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332FC-91F4-4233-9482-37CB79DFC98F}" type="datetimeFigureOut">
              <a:rPr lang="cs-CZ" smtClean="0"/>
              <a:pPr/>
              <a:t>05.11.2023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11AC-F4F7-4017-A475-BE6A9D972B2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8206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332FC-91F4-4233-9482-37CB79DFC98F}" type="datetimeFigureOut">
              <a:rPr lang="cs-CZ" smtClean="0"/>
              <a:pPr/>
              <a:t>05.11.2023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11AC-F4F7-4017-A475-BE6A9D972B2B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233680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332FC-91F4-4233-9482-37CB79DFC98F}" type="datetimeFigureOut">
              <a:rPr lang="cs-CZ" smtClean="0"/>
              <a:pPr/>
              <a:t>05.11.2023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11AC-F4F7-4017-A475-BE6A9D972B2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082670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332FC-91F4-4233-9482-37CB79DFC98F}" type="datetimeFigureOut">
              <a:rPr lang="cs-CZ" smtClean="0"/>
              <a:pPr/>
              <a:t>05.11.2023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11AC-F4F7-4017-A475-BE6A9D972B2B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005889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332FC-91F4-4233-9482-37CB79DFC98F}" type="datetimeFigureOut">
              <a:rPr lang="cs-CZ" smtClean="0"/>
              <a:pPr/>
              <a:t>05.11.2023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11AC-F4F7-4017-A475-BE6A9D972B2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21133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332FC-91F4-4233-9482-37CB79DFC98F}" type="datetimeFigureOut">
              <a:rPr lang="cs-CZ" smtClean="0"/>
              <a:pPr/>
              <a:t>05.11.2023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11AC-F4F7-4017-A475-BE6A9D972B2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589481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332FC-91F4-4233-9482-37CB79DFC98F}" type="datetimeFigureOut">
              <a:rPr lang="cs-CZ" smtClean="0"/>
              <a:pPr/>
              <a:t>05.11.2023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11AC-F4F7-4017-A475-BE6A9D972B2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52722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F332FC-91F4-4233-9482-37CB79DFC98F}" type="datetimeFigureOut">
              <a:rPr lang="cs-CZ" smtClean="0"/>
              <a:pPr/>
              <a:t>05.11.2023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06F11AC-F4F7-4017-A475-BE6A9D972B2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1177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2783C067-F8BF-4755-B516-8A0CD74C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9">
            <a:extLst>
              <a:ext uri="{FF2B5EF4-FFF2-40B4-BE49-F238E27FC236}">
                <a16:creationId xmlns:a16="http://schemas.microsoft.com/office/drawing/2014/main" id="{2ED796EC-E7FF-46DB-B912-FB08BF12A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7" name="Isosceles Triangle 11">
            <a:extLst>
              <a:ext uri="{FF2B5EF4-FFF2-40B4-BE49-F238E27FC236}">
                <a16:creationId xmlns:a16="http://schemas.microsoft.com/office/drawing/2014/main" id="{549A2DAB-B431-487D-95AD-BB0FECB49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>
              <a:lumMod val="75000"/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9" name="Straight Connector 13">
            <a:extLst>
              <a:ext uri="{FF2B5EF4-FFF2-40B4-BE49-F238E27FC236}">
                <a16:creationId xmlns:a16="http://schemas.microsoft.com/office/drawing/2014/main" id="{C5ECDEE1-7093-418F-9CF5-24EEB115C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5">
            <a:extLst>
              <a:ext uri="{FF2B5EF4-FFF2-40B4-BE49-F238E27FC236}">
                <a16:creationId xmlns:a16="http://schemas.microsoft.com/office/drawing/2014/main" id="{045062AF-EB11-4651-BC4A-4DA21768D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>
            <a:normAutofit/>
          </a:bodyPr>
          <a:lstStyle/>
          <a:p>
            <a:r>
              <a:rPr lang="cs-CZ" dirty="0"/>
              <a:t>Mgr. Vlastislav Kučera, Ph.D.</a:t>
            </a:r>
          </a:p>
          <a:p>
            <a:r>
              <a:rPr lang="cs-CZ" dirty="0"/>
              <a:t>selektory</a:t>
            </a:r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07067" y="1397000"/>
            <a:ext cx="7766936" cy="2653836"/>
          </a:xfrm>
        </p:spPr>
        <p:txBody>
          <a:bodyPr>
            <a:normAutofit/>
          </a:bodyPr>
          <a:lstStyle/>
          <a:p>
            <a:r>
              <a:rPr lang="cs-CZ" dirty="0"/>
              <a:t>BGWE1</a:t>
            </a:r>
          </a:p>
        </p:txBody>
      </p:sp>
      <p:sp>
        <p:nvSpPr>
          <p:cNvPr id="13" name="Rectangle 27">
            <a:extLst>
              <a:ext uri="{FF2B5EF4-FFF2-40B4-BE49-F238E27FC236}">
                <a16:creationId xmlns:a16="http://schemas.microsoft.com/office/drawing/2014/main" id="{0819F787-32B4-46A8-BC57-C6571BCEE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Selektory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univerzální</a:t>
            </a:r>
          </a:p>
          <a:p>
            <a:r>
              <a:rPr lang="cs-CZ" dirty="0"/>
              <a:t>typový</a:t>
            </a:r>
          </a:p>
          <a:p>
            <a:r>
              <a:rPr lang="cs-CZ" dirty="0"/>
              <a:t>následníka</a:t>
            </a:r>
          </a:p>
          <a:p>
            <a:r>
              <a:rPr lang="cs-CZ" dirty="0"/>
              <a:t>potomka</a:t>
            </a:r>
          </a:p>
          <a:p>
            <a:r>
              <a:rPr lang="cs-CZ" dirty="0"/>
              <a:t>třídy</a:t>
            </a:r>
          </a:p>
          <a:p>
            <a:r>
              <a:rPr lang="cs-CZ" dirty="0"/>
              <a:t>ID</a:t>
            </a:r>
          </a:p>
          <a:p>
            <a:r>
              <a:rPr lang="cs-CZ"/>
              <a:t>pseudotřídy</a:t>
            </a: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Selektory – 1. část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cs-CZ" sz="1500"/>
              <a:t>univerzální</a:t>
            </a:r>
          </a:p>
          <a:p>
            <a:pPr lvl="1">
              <a:lnSpc>
                <a:spcPct val="90000"/>
              </a:lnSpc>
            </a:pPr>
            <a:r>
              <a:rPr lang="cs-CZ" sz="1500"/>
              <a:t>*</a:t>
            </a:r>
          </a:p>
          <a:p>
            <a:pPr lvl="1">
              <a:lnSpc>
                <a:spcPct val="90000"/>
              </a:lnSpc>
            </a:pPr>
            <a:r>
              <a:rPr lang="cs-CZ" sz="1500"/>
              <a:t>váže se k prvku libovolného typu, tj. ke všem prvkům ve stromu dokumentu</a:t>
            </a:r>
          </a:p>
          <a:p>
            <a:pPr>
              <a:lnSpc>
                <a:spcPct val="90000"/>
              </a:lnSpc>
            </a:pPr>
            <a:r>
              <a:rPr lang="cs-CZ" sz="1500"/>
              <a:t>typový</a:t>
            </a:r>
          </a:p>
          <a:p>
            <a:pPr lvl="1">
              <a:lnSpc>
                <a:spcPct val="90000"/>
              </a:lnSpc>
            </a:pPr>
            <a:r>
              <a:rPr lang="cs-CZ" sz="1500"/>
              <a:t>váže se ke jménu prvku v jazyce dokumentu</a:t>
            </a:r>
          </a:p>
          <a:p>
            <a:pPr lvl="1">
              <a:lnSpc>
                <a:spcPct val="90000"/>
              </a:lnSpc>
            </a:pPr>
            <a:r>
              <a:rPr lang="cs-CZ" sz="1500"/>
              <a:t>H2{} – pravidlo, které se váže na všechny </a:t>
            </a:r>
            <a:r>
              <a:rPr lang="cs-CZ" sz="1500" err="1"/>
              <a:t>tagy</a:t>
            </a:r>
            <a:r>
              <a:rPr lang="cs-CZ" sz="1500"/>
              <a:t> h2</a:t>
            </a:r>
          </a:p>
          <a:p>
            <a:pPr>
              <a:lnSpc>
                <a:spcPct val="90000"/>
              </a:lnSpc>
            </a:pPr>
            <a:r>
              <a:rPr lang="cs-CZ" sz="1500"/>
              <a:t>následníka</a:t>
            </a:r>
          </a:p>
          <a:p>
            <a:pPr lvl="1">
              <a:lnSpc>
                <a:spcPct val="90000"/>
              </a:lnSpc>
            </a:pPr>
            <a:r>
              <a:rPr lang="cs-CZ" sz="1500"/>
              <a:t>váže se k prvkům, které jsou následníky jiného prvku</a:t>
            </a:r>
          </a:p>
          <a:p>
            <a:pPr lvl="1">
              <a:lnSpc>
                <a:spcPct val="90000"/>
              </a:lnSpc>
            </a:pPr>
            <a:r>
              <a:rPr lang="cs-CZ" sz="1500"/>
              <a:t>skládá se ze dvou či více selektorů oddělených mezerou</a:t>
            </a:r>
          </a:p>
          <a:p>
            <a:pPr lvl="1">
              <a:lnSpc>
                <a:spcPct val="90000"/>
              </a:lnSpc>
            </a:pPr>
            <a:r>
              <a:rPr lang="cs-CZ" sz="1500"/>
              <a:t>p </a:t>
            </a:r>
            <a:r>
              <a:rPr lang="cs-CZ" sz="1500" err="1"/>
              <a:t>em</a:t>
            </a:r>
            <a:r>
              <a:rPr lang="cs-CZ" sz="1500"/>
              <a:t>{} – váže na všechny prvky </a:t>
            </a:r>
            <a:r>
              <a:rPr lang="cs-CZ" sz="1500" err="1"/>
              <a:t>em</a:t>
            </a:r>
            <a:r>
              <a:rPr lang="cs-CZ" sz="1500"/>
              <a:t>, které jsou obsaženy v p; pokud bude </a:t>
            </a:r>
            <a:r>
              <a:rPr lang="cs-CZ" sz="1500" err="1"/>
              <a:t>em</a:t>
            </a:r>
            <a:r>
              <a:rPr lang="cs-CZ" sz="1500"/>
              <a:t> mimo p, toto pravidlo se nepoužije</a:t>
            </a:r>
          </a:p>
          <a:p>
            <a:pPr>
              <a:lnSpc>
                <a:spcPct val="90000"/>
              </a:lnSpc>
            </a:pPr>
            <a:endParaRPr lang="cs-CZ" sz="150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Selektory – 2. část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potomka</a:t>
            </a:r>
          </a:p>
          <a:p>
            <a:pPr lvl="1"/>
            <a:r>
              <a:rPr lang="cs-CZ" dirty="0"/>
              <a:t>váže se k prvku, který je potomkem jiného prvku</a:t>
            </a:r>
          </a:p>
          <a:p>
            <a:pPr lvl="1"/>
            <a:r>
              <a:rPr lang="cs-CZ" dirty="0"/>
              <a:t>skládá se ze dvou či více selektorů, které jsou odděleny &gt;</a:t>
            </a:r>
          </a:p>
          <a:p>
            <a:pPr lvl="1"/>
            <a:r>
              <a:rPr lang="cs-CZ" dirty="0"/>
              <a:t>p &gt; b</a:t>
            </a:r>
          </a:p>
          <a:p>
            <a:pPr lvl="1"/>
            <a:r>
              <a:rPr lang="cs-CZ" dirty="0"/>
              <a:t>!! termín potomek označuje pouze bezprostředního následníka !!</a:t>
            </a:r>
          </a:p>
          <a:p>
            <a:pPr lvl="1"/>
            <a:r>
              <a:rPr lang="cs-CZ" dirty="0"/>
              <a:t>&lt;p&gt; ..... &lt;b&gt;...&lt;</a:t>
            </a:r>
            <a:r>
              <a:rPr lang="cs-CZ" dirty="0" err="1"/>
              <a:t>em</a:t>
            </a:r>
            <a:r>
              <a:rPr lang="cs-CZ" dirty="0"/>
              <a:t>&gt;...&lt;/</a:t>
            </a:r>
            <a:r>
              <a:rPr lang="cs-CZ" dirty="0" err="1"/>
              <a:t>em</a:t>
            </a:r>
            <a:r>
              <a:rPr lang="cs-CZ" dirty="0"/>
              <a:t>&gt;...&lt;/b&gt;....&lt;/p&gt;</a:t>
            </a:r>
          </a:p>
          <a:p>
            <a:pPr lvl="2"/>
            <a:r>
              <a:rPr lang="cs-CZ" dirty="0"/>
              <a:t>b je potomkem p, </a:t>
            </a:r>
            <a:r>
              <a:rPr lang="cs-CZ" dirty="0" err="1"/>
              <a:t>em</a:t>
            </a:r>
            <a:r>
              <a:rPr lang="cs-CZ" dirty="0"/>
              <a:t> je pouze následníkem p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Selektory – 3. část – selektor třídy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lnSpcReduction="10000"/>
          </a:bodyPr>
          <a:lstStyle/>
          <a:p>
            <a:r>
              <a:rPr lang="cs-CZ" dirty="0"/>
              <a:t>prvky jazyka HTML můžeme rozlišit (přiřadit k prvkům jazyka HTML) pomocí:</a:t>
            </a:r>
          </a:p>
          <a:p>
            <a:pPr lvl="1"/>
            <a:r>
              <a:rPr lang="cs-CZ" dirty="0"/>
              <a:t>tříd – použijeme parametr </a:t>
            </a:r>
            <a:r>
              <a:rPr lang="cs-CZ" dirty="0" err="1"/>
              <a:t>class</a:t>
            </a:r>
            <a:r>
              <a:rPr lang="cs-CZ" dirty="0"/>
              <a:t> – hodnota je libovolný text</a:t>
            </a:r>
          </a:p>
          <a:p>
            <a:r>
              <a:rPr lang="cs-CZ" dirty="0"/>
              <a:t>je-li atribut prvku </a:t>
            </a:r>
            <a:r>
              <a:rPr lang="cs-CZ" dirty="0" err="1"/>
              <a:t>class</a:t>
            </a:r>
            <a:r>
              <a:rPr lang="cs-CZ" dirty="0"/>
              <a:t>, používá se ve styl. předpisech "."</a:t>
            </a:r>
          </a:p>
          <a:p>
            <a:r>
              <a:rPr lang="cs-CZ" dirty="0"/>
              <a:t>název třídy (hodnota atributu </a:t>
            </a:r>
            <a:r>
              <a:rPr lang="cs-CZ" dirty="0" err="1"/>
              <a:t>class</a:t>
            </a:r>
            <a:r>
              <a:rPr lang="cs-CZ" dirty="0"/>
              <a:t> musí následovat bezprostředně za tečkou)</a:t>
            </a:r>
          </a:p>
          <a:p>
            <a:r>
              <a:rPr lang="cs-CZ" dirty="0" err="1"/>
              <a:t>př</a:t>
            </a:r>
            <a:r>
              <a:rPr lang="cs-CZ" dirty="0"/>
              <a:t>:</a:t>
            </a:r>
          </a:p>
          <a:p>
            <a:pPr lvl="1"/>
            <a:r>
              <a:rPr lang="cs-CZ" dirty="0"/>
              <a:t>.</a:t>
            </a:r>
            <a:r>
              <a:rPr lang="cs-CZ" dirty="0" err="1"/>
              <a:t>trida</a:t>
            </a:r>
            <a:endParaRPr lang="cs-CZ" dirty="0"/>
          </a:p>
          <a:p>
            <a:pPr lvl="2"/>
            <a:r>
              <a:rPr lang="cs-CZ" dirty="0"/>
              <a:t>vztahuje se na všechny prvky, které mají hodnotu atributu </a:t>
            </a:r>
            <a:r>
              <a:rPr lang="cs-CZ" dirty="0" err="1"/>
              <a:t>class</a:t>
            </a:r>
            <a:r>
              <a:rPr lang="cs-CZ" dirty="0"/>
              <a:t> </a:t>
            </a:r>
            <a:r>
              <a:rPr lang="cs-CZ" dirty="0" err="1"/>
              <a:t>trida</a:t>
            </a:r>
            <a:endParaRPr lang="cs-CZ" dirty="0"/>
          </a:p>
          <a:p>
            <a:pPr lvl="1"/>
            <a:r>
              <a:rPr lang="cs-CZ" dirty="0"/>
              <a:t>div.</a:t>
            </a:r>
            <a:r>
              <a:rPr lang="cs-CZ" dirty="0" err="1"/>
              <a:t>trida</a:t>
            </a:r>
            <a:endParaRPr lang="cs-CZ" dirty="0"/>
          </a:p>
          <a:p>
            <a:pPr lvl="2"/>
            <a:r>
              <a:rPr lang="cs-CZ" dirty="0"/>
              <a:t>vztahuje se pouze na prvek/</a:t>
            </a:r>
            <a:r>
              <a:rPr lang="cs-CZ" dirty="0" err="1"/>
              <a:t>tag</a:t>
            </a:r>
            <a:r>
              <a:rPr lang="cs-CZ" dirty="0"/>
              <a:t> div, které má hodnotu atributu </a:t>
            </a:r>
            <a:r>
              <a:rPr lang="cs-CZ" dirty="0" err="1"/>
              <a:t>class</a:t>
            </a:r>
            <a:r>
              <a:rPr lang="cs-CZ" dirty="0"/>
              <a:t> nastavenou na </a:t>
            </a:r>
            <a:r>
              <a:rPr lang="cs-CZ" dirty="0" err="1"/>
              <a:t>trida</a:t>
            </a: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Selektory – 4. část – selektor id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fontScale="92500" lnSpcReduction="20000"/>
          </a:bodyPr>
          <a:lstStyle/>
          <a:p>
            <a:r>
              <a:rPr lang="cs-CZ" dirty="0"/>
              <a:t>prvky jazyka HTML můžeme rozlišit (přiřadit k prvkům jazyka HTML) pomocí:</a:t>
            </a:r>
          </a:p>
          <a:p>
            <a:pPr lvl="1"/>
            <a:r>
              <a:rPr lang="cs-CZ" dirty="0"/>
              <a:t>identifikátorů – použijeme parametr ID – hodnota je libovolný text</a:t>
            </a:r>
          </a:p>
          <a:p>
            <a:r>
              <a:rPr lang="cs-CZ" dirty="0"/>
              <a:t>jeho zvláštností je, že musí nabývat vždy unikátních hodnot (v jednom dokumentu nemůže být víc prvků, jejichž atributy id měly stejnou hodnotu)</a:t>
            </a:r>
          </a:p>
          <a:p>
            <a:r>
              <a:rPr lang="cs-CZ" dirty="0"/>
              <a:t>ve stylových předpisech: "#"</a:t>
            </a:r>
          </a:p>
          <a:p>
            <a:r>
              <a:rPr lang="cs-CZ" dirty="0"/>
              <a:t>př:</a:t>
            </a:r>
          </a:p>
          <a:p>
            <a:pPr lvl="1"/>
            <a:r>
              <a:rPr lang="cs-CZ" dirty="0"/>
              <a:t>#blok</a:t>
            </a:r>
          </a:p>
          <a:p>
            <a:pPr lvl="2"/>
            <a:r>
              <a:rPr lang="cs-CZ" dirty="0"/>
              <a:t>váže se k jakémukoliv prvku, který má atribut id s hodnotou blok</a:t>
            </a:r>
          </a:p>
          <a:p>
            <a:pPr lvl="1"/>
            <a:r>
              <a:rPr lang="cs-CZ" dirty="0"/>
              <a:t>p#blok</a:t>
            </a:r>
          </a:p>
          <a:p>
            <a:pPr lvl="2"/>
            <a:r>
              <a:rPr lang="cs-CZ" dirty="0"/>
              <a:t>váže se k pouze k prvku p, který má atribut id s hodnotou blok</a:t>
            </a:r>
          </a:p>
          <a:p>
            <a:pPr lvl="2"/>
            <a:r>
              <a:rPr lang="cs-CZ" dirty="0"/>
              <a:t>pokud bychom jej použili, např. na div, pravidlo nebude uplatněno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Připojení stylů k </a:t>
            </a:r>
            <a:r>
              <a:rPr lang="cs-CZ" dirty="0" err="1"/>
              <a:t>tagům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cs-CZ" sz="1300" dirty="0"/>
              <a:t>ID identifikátor</a:t>
            </a:r>
          </a:p>
          <a:p>
            <a:pPr lvl="1">
              <a:lnSpc>
                <a:spcPct val="90000"/>
              </a:lnSpc>
            </a:pPr>
            <a:r>
              <a:rPr lang="cs-CZ" sz="1300" dirty="0"/>
              <a:t>př: </a:t>
            </a:r>
            <a:r>
              <a:rPr lang="cs-CZ" sz="1300" dirty="0">
                <a:solidFill>
                  <a:srgbClr val="00B0F0"/>
                </a:solidFill>
              </a:rPr>
              <a:t>&lt;</a:t>
            </a:r>
            <a:r>
              <a:rPr lang="cs-CZ" sz="1300" dirty="0">
                <a:solidFill>
                  <a:srgbClr val="840084"/>
                </a:solidFill>
              </a:rPr>
              <a:t>p</a:t>
            </a:r>
            <a:r>
              <a:rPr lang="cs-CZ" sz="1300" dirty="0"/>
              <a:t> </a:t>
            </a:r>
            <a:r>
              <a:rPr lang="cs-CZ" sz="1300" dirty="0">
                <a:solidFill>
                  <a:srgbClr val="42D0A2"/>
                </a:solidFill>
              </a:rPr>
              <a:t>id</a:t>
            </a:r>
            <a:r>
              <a:rPr lang="cs-CZ" sz="1300" dirty="0"/>
              <a:t>="</a:t>
            </a:r>
            <a:r>
              <a:rPr lang="cs-CZ" sz="1300" dirty="0" err="1">
                <a:solidFill>
                  <a:srgbClr val="FF0000"/>
                </a:solidFill>
              </a:rPr>
              <a:t>uvod</a:t>
            </a:r>
            <a:r>
              <a:rPr lang="cs-CZ" sz="1300" dirty="0"/>
              <a:t>"</a:t>
            </a:r>
            <a:r>
              <a:rPr lang="cs-CZ" sz="1300" dirty="0">
                <a:solidFill>
                  <a:srgbClr val="00B0F0"/>
                </a:solidFill>
              </a:rPr>
              <a:t>&gt;</a:t>
            </a:r>
          </a:p>
          <a:p>
            <a:pPr lvl="1">
              <a:lnSpc>
                <a:spcPct val="90000"/>
              </a:lnSpc>
            </a:pPr>
            <a:r>
              <a:rPr lang="cs-CZ" sz="1300" dirty="0"/>
              <a:t>smí se vyskytovat v dokumentu pouze jednou</a:t>
            </a:r>
          </a:p>
          <a:p>
            <a:pPr lvl="1">
              <a:lnSpc>
                <a:spcPct val="90000"/>
              </a:lnSpc>
            </a:pPr>
            <a:r>
              <a:rPr lang="cs-CZ" sz="1300" dirty="0"/>
              <a:t>deklarace:</a:t>
            </a:r>
          </a:p>
          <a:p>
            <a:pPr lvl="2">
              <a:lnSpc>
                <a:spcPct val="90000"/>
              </a:lnSpc>
            </a:pPr>
            <a:r>
              <a:rPr lang="cs-CZ" sz="1300" dirty="0" err="1"/>
              <a:t>p#uvod</a:t>
            </a:r>
            <a:r>
              <a:rPr lang="cs-CZ" sz="1300" dirty="0"/>
              <a:t> – vztahuje se jenom na tagy p, které mají parametr id="</a:t>
            </a:r>
            <a:r>
              <a:rPr lang="cs-CZ" sz="1300" dirty="0" err="1"/>
              <a:t>uvod</a:t>
            </a:r>
            <a:r>
              <a:rPr lang="cs-CZ" sz="1300" dirty="0"/>
              <a:t>"</a:t>
            </a:r>
          </a:p>
          <a:p>
            <a:pPr lvl="2">
              <a:lnSpc>
                <a:spcPct val="90000"/>
              </a:lnSpc>
            </a:pPr>
            <a:r>
              <a:rPr lang="cs-CZ" sz="1300" dirty="0"/>
              <a:t>#uvod – vztahuje se na všechny tagy, které mají parametr id="</a:t>
            </a:r>
            <a:r>
              <a:rPr lang="cs-CZ" sz="1300" dirty="0" err="1"/>
              <a:t>uvod</a:t>
            </a:r>
            <a:r>
              <a:rPr lang="cs-CZ" sz="1300" dirty="0"/>
              <a:t>"</a:t>
            </a:r>
          </a:p>
          <a:p>
            <a:pPr>
              <a:lnSpc>
                <a:spcPct val="90000"/>
              </a:lnSpc>
            </a:pPr>
            <a:r>
              <a:rPr lang="cs-CZ" sz="1300" dirty="0"/>
              <a:t>třída</a:t>
            </a:r>
          </a:p>
          <a:p>
            <a:pPr lvl="1">
              <a:lnSpc>
                <a:spcPct val="90000"/>
              </a:lnSpc>
            </a:pPr>
            <a:r>
              <a:rPr lang="cs-CZ" sz="1300" dirty="0"/>
              <a:t>př: </a:t>
            </a:r>
            <a:r>
              <a:rPr lang="cs-CZ" sz="1300" dirty="0">
                <a:solidFill>
                  <a:srgbClr val="00B0F0"/>
                </a:solidFill>
              </a:rPr>
              <a:t>&lt;</a:t>
            </a:r>
            <a:r>
              <a:rPr lang="cs-CZ" sz="1300" dirty="0">
                <a:solidFill>
                  <a:srgbClr val="840084"/>
                </a:solidFill>
              </a:rPr>
              <a:t>p</a:t>
            </a:r>
            <a:r>
              <a:rPr lang="cs-CZ" sz="1300" dirty="0"/>
              <a:t> </a:t>
            </a:r>
            <a:r>
              <a:rPr lang="cs-CZ" sz="1300" dirty="0" err="1">
                <a:solidFill>
                  <a:srgbClr val="42D0A2"/>
                </a:solidFill>
              </a:rPr>
              <a:t>class</a:t>
            </a:r>
            <a:r>
              <a:rPr lang="cs-CZ" sz="1300" dirty="0"/>
              <a:t>="</a:t>
            </a:r>
            <a:r>
              <a:rPr lang="cs-CZ" sz="1300" dirty="0">
                <a:solidFill>
                  <a:srgbClr val="FF0000"/>
                </a:solidFill>
              </a:rPr>
              <a:t>konec</a:t>
            </a:r>
            <a:r>
              <a:rPr lang="cs-CZ" sz="1300" dirty="0"/>
              <a:t>"</a:t>
            </a:r>
            <a:r>
              <a:rPr lang="cs-CZ" sz="1300" dirty="0">
                <a:solidFill>
                  <a:srgbClr val="00B0F0"/>
                </a:solidFill>
              </a:rPr>
              <a:t>&gt;</a:t>
            </a:r>
          </a:p>
          <a:p>
            <a:pPr lvl="1">
              <a:lnSpc>
                <a:spcPct val="90000"/>
              </a:lnSpc>
            </a:pPr>
            <a:r>
              <a:rPr lang="cs-CZ" sz="1300" dirty="0"/>
              <a:t>může se vykytovat vícekrát v dokumentu</a:t>
            </a:r>
          </a:p>
          <a:p>
            <a:pPr lvl="1">
              <a:lnSpc>
                <a:spcPct val="90000"/>
              </a:lnSpc>
            </a:pPr>
            <a:r>
              <a:rPr lang="cs-CZ" sz="1300" dirty="0"/>
              <a:t>deklarace</a:t>
            </a:r>
          </a:p>
          <a:p>
            <a:pPr lvl="2">
              <a:lnSpc>
                <a:spcPct val="90000"/>
              </a:lnSpc>
            </a:pPr>
            <a:r>
              <a:rPr lang="cs-CZ" sz="1300" dirty="0" err="1"/>
              <a:t>p.konec</a:t>
            </a:r>
            <a:r>
              <a:rPr lang="cs-CZ" sz="1300" dirty="0"/>
              <a:t> – vztahuje se jenom na tagy p, které mají parametr </a:t>
            </a:r>
            <a:r>
              <a:rPr lang="cs-CZ" sz="1300" dirty="0" err="1"/>
              <a:t>class</a:t>
            </a:r>
            <a:r>
              <a:rPr lang="cs-CZ" sz="1300" dirty="0"/>
              <a:t> = "konec"</a:t>
            </a:r>
          </a:p>
          <a:p>
            <a:pPr lvl="2">
              <a:lnSpc>
                <a:spcPct val="90000"/>
              </a:lnSpc>
            </a:pPr>
            <a:r>
              <a:rPr lang="cs-CZ" sz="1300" dirty="0"/>
              <a:t>.konec – vztahuje se na všechny tagy, které mají třídu parametr </a:t>
            </a:r>
            <a:r>
              <a:rPr lang="cs-CZ" sz="1300" dirty="0" err="1"/>
              <a:t>class</a:t>
            </a:r>
            <a:r>
              <a:rPr lang="cs-CZ" sz="1300" dirty="0"/>
              <a:t> = "konec"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Pseudotřídy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Rozlišují prvky podle jiných charakteristik než je jejich jméno, atributy, obsah</a:t>
            </a:r>
          </a:p>
          <a:p>
            <a:r>
              <a:rPr lang="cs-CZ" dirty="0"/>
              <a:t>Nejsou explicitně uvedeny ve zdrojovém kódu dokumentu</a:t>
            </a:r>
          </a:p>
          <a:p>
            <a:r>
              <a:rPr lang="cs-CZ" dirty="0"/>
              <a:t>:</a:t>
            </a:r>
            <a:r>
              <a:rPr lang="cs-CZ" dirty="0" err="1"/>
              <a:t>first</a:t>
            </a:r>
            <a:r>
              <a:rPr lang="cs-CZ" dirty="0"/>
              <a:t>-</a:t>
            </a:r>
            <a:r>
              <a:rPr lang="cs-CZ" dirty="0" err="1"/>
              <a:t>child</a:t>
            </a:r>
            <a:endParaRPr lang="cs-CZ" dirty="0"/>
          </a:p>
          <a:p>
            <a:pPr lvl="1"/>
            <a:r>
              <a:rPr lang="cs-CZ" dirty="0"/>
              <a:t>váže k prvku, který je 1. potomkem jiného prvku</a:t>
            </a:r>
          </a:p>
          <a:p>
            <a:r>
              <a:rPr lang="cs-CZ" dirty="0"/>
              <a:t>:link</a:t>
            </a:r>
          </a:p>
          <a:p>
            <a:pPr lvl="1"/>
            <a:r>
              <a:rPr lang="cs-CZ" dirty="0"/>
              <a:t>vztahuje se k dosud nenavštíveným odkazům</a:t>
            </a:r>
          </a:p>
          <a:p>
            <a:r>
              <a:rPr lang="cs-CZ" dirty="0"/>
              <a:t>:</a:t>
            </a:r>
            <a:r>
              <a:rPr lang="cs-CZ" dirty="0" err="1"/>
              <a:t>visited</a:t>
            </a:r>
            <a:endParaRPr lang="cs-CZ" dirty="0"/>
          </a:p>
          <a:p>
            <a:pPr lvl="1"/>
            <a:r>
              <a:rPr lang="cs-CZ" dirty="0"/>
              <a:t>vztahuje se k již navštíveným odkazům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Pseudotřídy</a:t>
            </a:r>
            <a:r>
              <a:rPr lang="cs-CZ" dirty="0"/>
              <a:t> – </a:t>
            </a:r>
            <a:r>
              <a:rPr lang="cs-CZ" dirty="0" err="1"/>
              <a:t>pokr</a:t>
            </a:r>
            <a:r>
              <a:rPr lang="cs-CZ" dirty="0"/>
              <a:t>.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cs-CZ" sz="1400"/>
              <a:t>:</a:t>
            </a:r>
            <a:r>
              <a:rPr lang="cs-CZ" sz="1400" err="1"/>
              <a:t>hover</a:t>
            </a:r>
            <a:endParaRPr lang="cs-CZ" sz="1400"/>
          </a:p>
          <a:p>
            <a:pPr lvl="1">
              <a:lnSpc>
                <a:spcPct val="90000"/>
              </a:lnSpc>
            </a:pPr>
            <a:r>
              <a:rPr lang="cs-CZ" sz="1400"/>
              <a:t>působí na prvek v době, kdy na něj uživatel ukazuje např. kurzorem myši</a:t>
            </a:r>
          </a:p>
          <a:p>
            <a:pPr>
              <a:lnSpc>
                <a:spcPct val="90000"/>
              </a:lnSpc>
            </a:pPr>
            <a:r>
              <a:rPr lang="cs-CZ" sz="1400"/>
              <a:t>:</a:t>
            </a:r>
            <a:r>
              <a:rPr lang="cs-CZ" sz="1400" err="1"/>
              <a:t>active</a:t>
            </a:r>
            <a:endParaRPr lang="cs-CZ" sz="1400"/>
          </a:p>
          <a:p>
            <a:pPr lvl="1">
              <a:lnSpc>
                <a:spcPct val="90000"/>
              </a:lnSpc>
            </a:pPr>
            <a:r>
              <a:rPr lang="cs-CZ" sz="1400"/>
              <a:t>působí na prvek v době, kdy je aktivován (v době mezi stiskem a uvolněním tlačítka)</a:t>
            </a:r>
          </a:p>
          <a:p>
            <a:pPr>
              <a:lnSpc>
                <a:spcPct val="90000"/>
              </a:lnSpc>
            </a:pPr>
            <a:r>
              <a:rPr lang="cs-CZ" sz="1400"/>
              <a:t>:</a:t>
            </a:r>
            <a:r>
              <a:rPr lang="cs-CZ" sz="1400" err="1"/>
              <a:t>first</a:t>
            </a:r>
            <a:r>
              <a:rPr lang="cs-CZ" sz="1400"/>
              <a:t>-line</a:t>
            </a:r>
          </a:p>
          <a:p>
            <a:pPr lvl="1">
              <a:lnSpc>
                <a:spcPct val="90000"/>
              </a:lnSpc>
            </a:pPr>
            <a:r>
              <a:rPr lang="cs-CZ" sz="1400"/>
              <a:t>aplikuje styl na 1. formátovaný řádek odstavce</a:t>
            </a:r>
          </a:p>
          <a:p>
            <a:pPr>
              <a:lnSpc>
                <a:spcPct val="90000"/>
              </a:lnSpc>
            </a:pPr>
            <a:r>
              <a:rPr lang="cs-CZ" sz="1400"/>
              <a:t>:</a:t>
            </a:r>
            <a:r>
              <a:rPr lang="cs-CZ" sz="1400" err="1"/>
              <a:t>first</a:t>
            </a:r>
            <a:r>
              <a:rPr lang="cs-CZ" sz="1400"/>
              <a:t>-</a:t>
            </a:r>
            <a:r>
              <a:rPr lang="cs-CZ" sz="1400" err="1"/>
              <a:t>letter</a:t>
            </a:r>
            <a:endParaRPr lang="cs-CZ" sz="1400"/>
          </a:p>
          <a:p>
            <a:pPr lvl="1">
              <a:lnSpc>
                <a:spcPct val="90000"/>
              </a:lnSpc>
            </a:pPr>
            <a:r>
              <a:rPr lang="cs-CZ" sz="1400"/>
              <a:t>váže se k 1. písmenu obsahu prvku</a:t>
            </a:r>
          </a:p>
          <a:p>
            <a:pPr lvl="1">
              <a:lnSpc>
                <a:spcPct val="90000"/>
              </a:lnSpc>
            </a:pPr>
            <a:r>
              <a:rPr lang="cs-CZ" sz="1400"/>
              <a:t>pouze tyto vlastnosti</a:t>
            </a:r>
          </a:p>
          <a:p>
            <a:pPr lvl="2">
              <a:lnSpc>
                <a:spcPct val="90000"/>
              </a:lnSpc>
            </a:pPr>
            <a:r>
              <a:rPr lang="cs-CZ" dirty="0"/>
              <a:t>vlastnosti písma, barvy, pozadí</a:t>
            </a:r>
            <a:endParaRPr lang="cs-CZ"/>
          </a:p>
          <a:p>
            <a:pPr lvl="2">
              <a:lnSpc>
                <a:spcPct val="90000"/>
              </a:lnSpc>
            </a:pPr>
            <a:r>
              <a:rPr lang="cs-CZ" dirty="0"/>
              <a:t>line-</a:t>
            </a:r>
            <a:r>
              <a:rPr lang="cs-CZ" dirty="0" err="1"/>
              <a:t>height</a:t>
            </a:r>
            <a:r>
              <a:rPr lang="cs-CZ" dirty="0"/>
              <a:t>, text-</a:t>
            </a:r>
            <a:r>
              <a:rPr lang="cs-CZ" dirty="0" err="1"/>
              <a:t>decoration</a:t>
            </a:r>
            <a:r>
              <a:rPr lang="cs-CZ" dirty="0"/>
              <a:t>, </a:t>
            </a:r>
            <a:r>
              <a:rPr lang="cs-CZ" dirty="0" err="1"/>
              <a:t>margin</a:t>
            </a:r>
            <a:r>
              <a:rPr lang="cs-CZ" dirty="0"/>
              <a:t>, </a:t>
            </a:r>
            <a:r>
              <a:rPr lang="cs-CZ" dirty="0" err="1"/>
              <a:t>padding</a:t>
            </a:r>
            <a:r>
              <a:rPr lang="cs-CZ" dirty="0"/>
              <a:t>, </a:t>
            </a:r>
            <a:r>
              <a:rPr lang="cs-CZ" dirty="0" err="1"/>
              <a:t>border</a:t>
            </a:r>
            <a:endParaRPr lang="cs-CZ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Pseudotřídy</a:t>
            </a:r>
            <a:r>
              <a:rPr lang="cs-CZ" dirty="0"/>
              <a:t> – př.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obarvení odkazů:</a:t>
            </a:r>
          </a:p>
          <a:p>
            <a:pPr lvl="1"/>
            <a:r>
              <a:rPr lang="cs-CZ" dirty="0"/>
              <a:t>musí se zachovat pořadí definice:</a:t>
            </a:r>
          </a:p>
          <a:p>
            <a:pPr lvl="2"/>
            <a:r>
              <a:rPr lang="cs-CZ" dirty="0"/>
              <a:t>a:link</a:t>
            </a:r>
          </a:p>
          <a:p>
            <a:pPr lvl="2"/>
            <a:r>
              <a:rPr lang="cs-CZ" dirty="0"/>
              <a:t>a:visited</a:t>
            </a:r>
          </a:p>
          <a:p>
            <a:pPr lvl="2"/>
            <a:r>
              <a:rPr lang="cs-CZ" dirty="0"/>
              <a:t>a:hover</a:t>
            </a:r>
          </a:p>
          <a:p>
            <a:pPr lvl="2"/>
            <a:r>
              <a:rPr lang="cs-CZ" dirty="0"/>
              <a:t>a:active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zeta">
  <a:themeElements>
    <a:clrScheme name="Modrá, teplá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639</Words>
  <Application>Microsoft Office PowerPoint</Application>
  <PresentationFormat>Širokoúhlá obrazovka</PresentationFormat>
  <Paragraphs>92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4" baseType="lpstr">
      <vt:lpstr>Arial</vt:lpstr>
      <vt:lpstr>Trebuchet MS</vt:lpstr>
      <vt:lpstr>Wingdings 3</vt:lpstr>
      <vt:lpstr>Fazeta</vt:lpstr>
      <vt:lpstr>BGWE1</vt:lpstr>
      <vt:lpstr>Selektory</vt:lpstr>
      <vt:lpstr>Selektory – 1. část</vt:lpstr>
      <vt:lpstr>Selektory – 2. část</vt:lpstr>
      <vt:lpstr>Selektory – 3. část – selektor třídy</vt:lpstr>
      <vt:lpstr>Selektory – 4. část – selektor id</vt:lpstr>
      <vt:lpstr>Připojení stylů k tagům</vt:lpstr>
      <vt:lpstr>Pseudotřídy</vt:lpstr>
      <vt:lpstr>Pseudotřídy – pokr.</vt:lpstr>
      <vt:lpstr>Pseudotřídy – př.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2021-05-03T18:13:46Z</dcterms:created>
  <dcterms:modified xsi:type="dcterms:W3CDTF">2023-11-05T18:34:40Z</dcterms:modified>
</cp:coreProperties>
</file>