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85" r:id="rId1"/>
    <p:sldMasterId id="2147484043" r:id="rId2"/>
    <p:sldMasterId id="2147484151" r:id="rId3"/>
    <p:sldMasterId id="2147484197" r:id="rId4"/>
  </p:sldMasterIdLst>
  <p:sldIdLst>
    <p:sldId id="256" r:id="rId5"/>
    <p:sldId id="262" r:id="rId6"/>
    <p:sldId id="291" r:id="rId7"/>
    <p:sldId id="282" r:id="rId8"/>
    <p:sldId id="281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5" r:id="rId22"/>
    <p:sldId id="292" r:id="rId23"/>
    <p:sldId id="286" r:id="rId24"/>
    <p:sldId id="287" r:id="rId25"/>
    <p:sldId id="288" r:id="rId26"/>
    <p:sldId id="277" r:id="rId27"/>
    <p:sldId id="279" r:id="rId28"/>
    <p:sldId id="280" r:id="rId29"/>
    <p:sldId id="289" r:id="rId30"/>
    <p:sldId id="264" r:id="rId31"/>
    <p:sldId id="290" r:id="rId3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D0A2"/>
    <a:srgbClr val="8400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9605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3786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8782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6158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540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53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135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1128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0908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9118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1372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4276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7664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30965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3420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963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0485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18490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56989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15630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2803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01171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24918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95691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20579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24305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9994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503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6592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96130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32305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44271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95394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27786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00871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92166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61015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32632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00063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78700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12038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93119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84214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99525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47388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87775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15699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69257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718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7266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3650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17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  <p:sldLayoutId id="2147484157" r:id="rId6"/>
    <p:sldLayoutId id="2147484158" r:id="rId7"/>
    <p:sldLayoutId id="2147484159" r:id="rId8"/>
    <p:sldLayoutId id="2147484160" r:id="rId9"/>
    <p:sldLayoutId id="2147484161" r:id="rId10"/>
    <p:sldLayoutId id="21474841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13D6E-48DE-4415-B081-20F1AE007B56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B43576D-D3AB-44EC-822A-0C46E2219E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959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  <p:sldLayoutId id="2147484209" r:id="rId12"/>
    <p:sldLayoutId id="2147484210" r:id="rId13"/>
    <p:sldLayoutId id="2147484211" r:id="rId14"/>
    <p:sldLayoutId id="2147484212" r:id="rId15"/>
    <p:sldLayoutId id="214748421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res.cloudinary.com/practicaldev/image/fetch/s--_YJvL5YJ--/c_limit%2Cf_auto%2Cfl_progressive%2Cq_auto%2Cw_880/https:/i.ibb.co/dkYpKRT/grid.jpg" TargetMode="Externa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cssgridgarden.com/#cs" TargetMode="Externa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cssgrid.com/" TargetMode="External"/><Relationship Id="rId2" Type="http://schemas.openxmlformats.org/officeDocument/2006/relationships/hyperlink" Target="https://grid.layoutit.com/" TargetMode="Externa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s://www.v-kucera.cz/?tag=grid" TargetMode="External"/><Relationship Id="rId5" Type="http://schemas.openxmlformats.org/officeDocument/2006/relationships/hyperlink" Target="https://www.joshwcomeau.com/css/interactive-guide-to-grid/" TargetMode="External"/><Relationship Id="rId4" Type="http://schemas.openxmlformats.org/officeDocument/2006/relationships/hyperlink" Target="https://css-tricks.com/snippets/css/complete-guide-gri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 err="1"/>
              <a:t>grid</a:t>
            </a:r>
            <a:r>
              <a:rPr lang="cs-CZ" dirty="0"/>
              <a:t> </a:t>
            </a:r>
            <a:r>
              <a:rPr lang="cs-CZ" dirty="0" err="1"/>
              <a:t>system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3886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</a:t>
            </a:r>
            <a:r>
              <a:rPr lang="cs-CZ" dirty="0" err="1"/>
              <a:t>system</a:t>
            </a:r>
            <a:endParaRPr lang="cs-CZ" dirty="0"/>
          </a:p>
        </p:txBody>
      </p:sp>
      <p:sp>
        <p:nvSpPr>
          <p:cNvPr id="17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9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nový způsob rozvržení (layoutu) stránky</a:t>
            </a:r>
          </a:p>
          <a:p>
            <a:r>
              <a:rPr lang="cs-CZ" dirty="0"/>
              <a:t>dá se říct, že do tvorby webu byl implementován způsob pro návrh a rozvržení stránky pro tisk a digitální média, např. Adobe InDesign</a:t>
            </a:r>
          </a:p>
          <a:p>
            <a:r>
              <a:rPr lang="cs-CZ" dirty="0"/>
              <a:t>pomocí níže uvedených vlastností se nadefinuje mřížka stránky, do které se následně vloží jednotlivé části stránky (záhlaví, obsah, zápatí, ...)</a:t>
            </a:r>
          </a:p>
          <a:p>
            <a:r>
              <a:rPr lang="cs-CZ" dirty="0"/>
              <a:t>podpora</a:t>
            </a:r>
          </a:p>
          <a:p>
            <a:pPr lvl="1"/>
            <a:r>
              <a:rPr lang="cs-CZ" dirty="0"/>
              <a:t>všechny aktuální verze prohlížečů =&gt; můžeme </a:t>
            </a:r>
            <a:r>
              <a:rPr lang="cs-CZ" dirty="0" err="1"/>
              <a:t>grid</a:t>
            </a:r>
            <a:r>
              <a:rPr lang="cs-CZ" dirty="0"/>
              <a:t> používat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88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09174FC-3368-46B0-8FB4-74B38F9F0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sz="1600" dirty="0"/>
              <a:t>grid – </a:t>
            </a:r>
            <a:r>
              <a:rPr lang="en-US" sz="1600" dirty="0" err="1"/>
              <a:t>obrázek</a:t>
            </a:r>
            <a:br>
              <a:rPr lang="en-US" sz="1600" dirty="0"/>
            </a:br>
            <a:r>
              <a:rPr lang="en-US" sz="1600" dirty="0" err="1"/>
              <a:t>zdroj</a:t>
            </a:r>
            <a:r>
              <a:rPr lang="en-US" sz="1600"/>
              <a:t>:</a:t>
            </a:r>
            <a:br>
              <a:rPr lang="en-US" sz="1600" dirty="0"/>
            </a:br>
            <a:r>
              <a:rPr lang="en-US" sz="1600" dirty="0">
                <a:hlinkClick r:id="rId2"/>
              </a:rPr>
              <a:t>https://res.cloudinary.com/practicaldev/image/fetch/s--_YJvL5YJ--/c_limit%2Cf_auto%2Cfl_progressive%2Cq_auto%2Cw_880/https://i.ibb.co/dkYpKRT/grid.jpg</a:t>
            </a:r>
            <a:endParaRPr lang="cs-CZ" sz="1600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11" name="Zástupný obsah 4" descr="Obsah obrázku text, modrá&#10;&#10;Popis byl vytvořen automaticky">
            <a:extLst>
              <a:ext uri="{FF2B5EF4-FFF2-40B4-BE49-F238E27FC236}">
                <a16:creationId xmlns:a16="http://schemas.microsoft.com/office/drawing/2014/main" id="{E2C5142A-137B-4504-8C07-F0980E2A94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50" y="2160588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07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0400376-7BA4-46A2-A88D-A871CC6BC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příklad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10B515-5FB0-4C07-A373-1CBBC31B9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424837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/>
              <a:t>!</a:t>
            </a:r>
            <a:r>
              <a:rPr lang="cs-CZ" sz="1400" dirty="0">
                <a:solidFill>
                  <a:srgbClr val="840084"/>
                </a:solidFill>
              </a:rPr>
              <a:t>DOCTYPE</a:t>
            </a:r>
            <a:r>
              <a:rPr lang="cs-CZ" sz="1400" dirty="0"/>
              <a:t> html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html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lang</a:t>
            </a:r>
            <a:r>
              <a:rPr lang="cs-CZ" sz="1400" dirty="0"/>
              <a:t>='</a:t>
            </a:r>
            <a:r>
              <a:rPr lang="cs-CZ" sz="1400" dirty="0">
                <a:solidFill>
                  <a:srgbClr val="FF0000"/>
                </a:solidFill>
              </a:rPr>
              <a:t>cs</a:t>
            </a:r>
            <a:r>
              <a:rPr lang="cs-CZ" sz="1400" dirty="0"/>
              <a:t>'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head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head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body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/>
              <a:t> </a:t>
            </a:r>
            <a:r>
              <a:rPr lang="cs-CZ" sz="1400" dirty="0">
                <a:solidFill>
                  <a:srgbClr val="42D0A2"/>
                </a:solidFill>
              </a:rPr>
              <a:t>id</a:t>
            </a:r>
            <a:r>
              <a:rPr lang="cs-CZ" sz="1400" dirty="0"/>
              <a:t>="</a:t>
            </a:r>
            <a:r>
              <a:rPr lang="cs-CZ" sz="1400" dirty="0" err="1">
                <a:solidFill>
                  <a:srgbClr val="FF0000"/>
                </a:solidFill>
              </a:rPr>
              <a:t>stranka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header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class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logo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Záhlaví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header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/>
              <a:t> </a:t>
            </a:r>
            <a:r>
              <a:rPr lang="cs-CZ" sz="1400" dirty="0">
                <a:solidFill>
                  <a:srgbClr val="42D0A2"/>
                </a:solidFill>
              </a:rPr>
              <a:t>id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obsah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Obsah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nav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class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nav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Navigace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nav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footer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class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pata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Zápatí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footer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		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body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html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>
              <a:lnSpc>
                <a:spcPct val="90000"/>
              </a:lnSpc>
            </a:pPr>
            <a:endParaRPr lang="cs-CZ" sz="10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267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691BCF8-37CE-4E52-9922-3B85A2E96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</a:t>
            </a:r>
            <a:r>
              <a:rPr lang="cs-CZ" dirty="0" err="1"/>
              <a:t>system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6901F8-10A5-45A3-9C67-A22731555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abychom mohli </a:t>
            </a:r>
            <a:r>
              <a:rPr lang="cs-CZ" dirty="0" err="1"/>
              <a:t>grid</a:t>
            </a:r>
            <a:r>
              <a:rPr lang="cs-CZ" dirty="0"/>
              <a:t> využít, musíme u prvku, který budeme chtít pomocí </a:t>
            </a:r>
            <a:r>
              <a:rPr lang="cs-CZ" dirty="0" err="1"/>
              <a:t>gridu</a:t>
            </a:r>
            <a:r>
              <a:rPr lang="cs-CZ" dirty="0"/>
              <a:t> rozdělit, zapnout příslušný způsob zobrazení</a:t>
            </a:r>
          </a:p>
          <a:p>
            <a:r>
              <a:rPr lang="cs-CZ" dirty="0"/>
              <a:t>zapnutí </a:t>
            </a:r>
            <a:r>
              <a:rPr lang="cs-CZ" dirty="0" err="1"/>
              <a:t>gridu</a:t>
            </a:r>
            <a:r>
              <a:rPr lang="cs-CZ" dirty="0"/>
              <a:t> se provede pomocí příkazu display: </a:t>
            </a:r>
            <a:r>
              <a:rPr lang="cs-CZ" dirty="0" err="1"/>
              <a:t>grid</a:t>
            </a:r>
            <a:endParaRPr lang="cs-CZ" dirty="0"/>
          </a:p>
          <a:p>
            <a:r>
              <a:rPr lang="cs-CZ" dirty="0"/>
              <a:t>příklad využívá zápis z předchozího snímku:</a:t>
            </a:r>
          </a:p>
          <a:p>
            <a:pPr lvl="1"/>
            <a:r>
              <a:rPr lang="cs-CZ" dirty="0"/>
              <a:t>řekněme, že prvek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div</a:t>
            </a:r>
            <a:r>
              <a:rPr lang="cs-CZ" dirty="0"/>
              <a:t> </a:t>
            </a:r>
            <a:r>
              <a:rPr lang="cs-CZ" dirty="0">
                <a:solidFill>
                  <a:srgbClr val="42D0A2"/>
                </a:solidFill>
              </a:rPr>
              <a:t>id</a:t>
            </a:r>
            <a:r>
              <a:rPr lang="cs-CZ" dirty="0"/>
              <a:t>="</a:t>
            </a:r>
            <a:r>
              <a:rPr lang="cs-CZ" dirty="0" err="1">
                <a:solidFill>
                  <a:srgbClr val="FF0000"/>
                </a:solidFill>
              </a:rPr>
              <a:t>stranka</a:t>
            </a:r>
            <a:r>
              <a:rPr lang="cs-CZ" dirty="0"/>
              <a:t>"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 má být zobrazen v </a:t>
            </a:r>
            <a:r>
              <a:rPr lang="cs-CZ" dirty="0" err="1"/>
              <a:t>grid</a:t>
            </a:r>
            <a:r>
              <a:rPr lang="cs-CZ" dirty="0"/>
              <a:t> režimu, jinak řečeno, prvek má svůj obsah zobrazit pomocí mřížky</a:t>
            </a:r>
          </a:p>
          <a:p>
            <a:pPr lvl="1"/>
            <a:r>
              <a:rPr lang="cs-CZ" dirty="0"/>
              <a:t>ve stylovém předpisu nastavíme následující:</a:t>
            </a:r>
          </a:p>
          <a:p>
            <a:pPr lvl="1"/>
            <a:r>
              <a:rPr lang="cs-CZ" dirty="0" err="1">
                <a:solidFill>
                  <a:srgbClr val="0070C0"/>
                </a:solidFill>
              </a:rPr>
              <a:t>div#stranka</a:t>
            </a:r>
            <a:r>
              <a:rPr lang="cs-CZ" dirty="0"/>
              <a:t> 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>
                <a:solidFill>
                  <a:srgbClr val="42D0A2"/>
                </a:solidFill>
              </a:rPr>
              <a:t>display</a:t>
            </a:r>
            <a:r>
              <a:rPr lang="cs-CZ" dirty="0"/>
              <a:t>: </a:t>
            </a:r>
            <a:r>
              <a:rPr lang="cs-CZ" dirty="0" err="1">
                <a:solidFill>
                  <a:srgbClr val="FF0000"/>
                </a:solidFill>
              </a:rPr>
              <a:t>grid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410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</a:t>
            </a:r>
            <a:r>
              <a:rPr lang="cs-CZ" dirty="0" err="1"/>
              <a:t>system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kromě samotného zobrazení mřížky (display: </a:t>
            </a:r>
            <a:r>
              <a:rPr lang="cs-CZ" dirty="0" err="1"/>
              <a:t>grid</a:t>
            </a:r>
            <a:r>
              <a:rPr lang="cs-CZ" dirty="0"/>
              <a:t>), musíme ještě definovat sloupce a řádky pomocí následujících vlastností</a:t>
            </a:r>
          </a:p>
          <a:p>
            <a:r>
              <a:rPr lang="cs-CZ" dirty="0"/>
              <a:t>u uvedených vlastností se definuje počet sloupců/ řádků tím, že uvedeme šířky jednotlivých sloupců/ výšky řádků</a:t>
            </a:r>
          </a:p>
          <a:p>
            <a:r>
              <a:rPr lang="cs-CZ" dirty="0" err="1"/>
              <a:t>grid-template-columns</a:t>
            </a:r>
            <a:endParaRPr lang="cs-CZ" dirty="0"/>
          </a:p>
          <a:p>
            <a:pPr lvl="1"/>
            <a:r>
              <a:rPr lang="cs-CZ" dirty="0"/>
              <a:t>definice sloupců</a:t>
            </a:r>
          </a:p>
          <a:p>
            <a:r>
              <a:rPr lang="cs-CZ" dirty="0" err="1"/>
              <a:t>grid-template-rows</a:t>
            </a:r>
            <a:endParaRPr lang="cs-CZ" dirty="0"/>
          </a:p>
          <a:p>
            <a:pPr lvl="1"/>
            <a:r>
              <a:rPr lang="cs-CZ" dirty="0"/>
              <a:t>definice řádků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7509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šířka sloupce (řádku)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cs-CZ" sz="1700"/>
              <a:t>zadává se jednotka</a:t>
            </a:r>
          </a:p>
          <a:p>
            <a:pPr>
              <a:lnSpc>
                <a:spcPct val="90000"/>
              </a:lnSpc>
            </a:pPr>
            <a:r>
              <a:rPr lang="cs-CZ" sz="1700"/>
              <a:t>jednotka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podobně jako při definici velikosti prvku, velikosti písma, ...</a:t>
            </a:r>
          </a:p>
          <a:p>
            <a:pPr lvl="1">
              <a:lnSpc>
                <a:spcPct val="90000"/>
              </a:lnSpc>
            </a:pPr>
            <a:r>
              <a:rPr lang="cs-CZ" sz="1700" err="1"/>
              <a:t>px</a:t>
            </a:r>
            <a:r>
              <a:rPr lang="cs-CZ" sz="1700"/>
              <a:t>, </a:t>
            </a:r>
            <a:r>
              <a:rPr lang="cs-CZ" sz="1700" err="1"/>
              <a:t>em</a:t>
            </a:r>
            <a:r>
              <a:rPr lang="cs-CZ" sz="1700"/>
              <a:t>, </a:t>
            </a:r>
            <a:r>
              <a:rPr lang="cs-CZ" sz="1700" err="1"/>
              <a:t>rem</a:t>
            </a:r>
            <a:r>
              <a:rPr lang="cs-CZ" sz="1700"/>
              <a:t>, %, auto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fr – jednotka volného místa v mřížce</a:t>
            </a:r>
          </a:p>
          <a:p>
            <a:pPr lvl="1">
              <a:lnSpc>
                <a:spcPct val="90000"/>
              </a:lnSpc>
            </a:pPr>
            <a:r>
              <a:rPr lang="cs-CZ" sz="1700"/>
              <a:t>např. </a:t>
            </a:r>
            <a:r>
              <a:rPr lang="cs-CZ" sz="1700" err="1"/>
              <a:t>grid-template-columns</a:t>
            </a:r>
            <a:r>
              <a:rPr lang="cs-CZ" sz="1700"/>
              <a:t>: 3fr 2fr</a:t>
            </a:r>
          </a:p>
          <a:p>
            <a:pPr lvl="2">
              <a:lnSpc>
                <a:spcPct val="90000"/>
              </a:lnSpc>
            </a:pPr>
            <a:r>
              <a:rPr lang="cs-CZ" sz="1700"/>
              <a:t>celková šířka se rozdělí na pět stejných částí, z toho 3 připadnou prvnímu sloupci, 2 druhému</a:t>
            </a:r>
          </a:p>
          <a:p>
            <a:pPr>
              <a:lnSpc>
                <a:spcPct val="90000"/>
              </a:lnSpc>
            </a:pPr>
            <a:r>
              <a:rPr lang="cs-CZ" sz="1700"/>
              <a:t>můžeme použít i následující funkce</a:t>
            </a:r>
          </a:p>
          <a:p>
            <a:pPr lvl="1">
              <a:lnSpc>
                <a:spcPct val="90000"/>
              </a:lnSpc>
            </a:pPr>
            <a:r>
              <a:rPr lang="cs-CZ" sz="1700" err="1"/>
              <a:t>minmax</a:t>
            </a:r>
            <a:r>
              <a:rPr lang="cs-CZ" sz="1700"/>
              <a:t>()</a:t>
            </a:r>
          </a:p>
          <a:p>
            <a:pPr lvl="1">
              <a:lnSpc>
                <a:spcPct val="90000"/>
              </a:lnSpc>
            </a:pPr>
            <a:r>
              <a:rPr lang="cs-CZ" sz="1700" err="1"/>
              <a:t>repeat</a:t>
            </a:r>
            <a:r>
              <a:rPr lang="cs-CZ" sz="1700"/>
              <a:t>()</a:t>
            </a:r>
          </a:p>
          <a:p>
            <a:pPr>
              <a:lnSpc>
                <a:spcPct val="90000"/>
              </a:lnSpc>
            </a:pPr>
            <a:endParaRPr lang="cs-CZ" sz="170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7741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minmax</a:t>
            </a:r>
            <a:r>
              <a:rPr lang="cs-CZ" dirty="0"/>
              <a:t>()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slouží k zadání minimální a maximální velikosti šířky/ výšky</a:t>
            </a:r>
          </a:p>
          <a:p>
            <a:r>
              <a:rPr lang="cs-CZ" dirty="0"/>
              <a:t>zadávají se dvě hodnoty: </a:t>
            </a:r>
            <a:r>
              <a:rPr lang="cs-CZ" dirty="0" err="1"/>
              <a:t>minmax</a:t>
            </a:r>
            <a:r>
              <a:rPr lang="cs-CZ" dirty="0"/>
              <a:t>(50px, 50%)</a:t>
            </a:r>
          </a:p>
          <a:p>
            <a:pPr lvl="1"/>
            <a:r>
              <a:rPr lang="cs-CZ" dirty="0"/>
              <a:t>1. hodnota určuje minimální šířku/výšku, druhé číslo maximální</a:t>
            </a:r>
          </a:p>
          <a:p>
            <a:pPr lvl="1"/>
            <a:r>
              <a:rPr lang="cs-CZ" dirty="0"/>
              <a:t>uvedený příklad říká, že sloupec bude široký nejméně 50px a nejvýše 50% celkové šířky mřížky (obdobně pro řádky)</a:t>
            </a:r>
          </a:p>
          <a:p>
            <a:r>
              <a:rPr lang="cs-CZ" dirty="0" err="1"/>
              <a:t>grid-template-colums</a:t>
            </a:r>
            <a:r>
              <a:rPr lang="cs-CZ" dirty="0"/>
              <a:t>: </a:t>
            </a:r>
            <a:r>
              <a:rPr lang="cs-CZ" dirty="0" err="1"/>
              <a:t>minmax</a:t>
            </a:r>
            <a:r>
              <a:rPr lang="cs-CZ" dirty="0"/>
              <a:t>(auto, 33%) 2fr</a:t>
            </a:r>
          </a:p>
          <a:p>
            <a:pPr lvl="1"/>
            <a:r>
              <a:rPr lang="cs-CZ" dirty="0"/>
              <a:t>1. sloupec bude mít automatickou šířku, ale maximální 33% šířky mřížky</a:t>
            </a:r>
          </a:p>
          <a:p>
            <a:pPr lvl="1"/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011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repeat</a:t>
            </a:r>
            <a:r>
              <a:rPr lang="cs-CZ" dirty="0"/>
              <a:t>()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vhodné při definování sloupců/řádků se stejnou velikostí</a:t>
            </a:r>
          </a:p>
          <a:p>
            <a:r>
              <a:rPr lang="cs-CZ" dirty="0"/>
              <a:t>dvě hodnoty: </a:t>
            </a:r>
            <a:r>
              <a:rPr lang="cs-CZ" dirty="0" err="1"/>
              <a:t>repeat</a:t>
            </a:r>
            <a:r>
              <a:rPr lang="cs-CZ" dirty="0"/>
              <a:t> (3, 1fr)</a:t>
            </a:r>
          </a:p>
          <a:p>
            <a:pPr lvl="1"/>
            <a:r>
              <a:rPr lang="cs-CZ" dirty="0"/>
              <a:t>první hodnota – počet opakování</a:t>
            </a:r>
          </a:p>
          <a:p>
            <a:pPr lvl="1"/>
            <a:r>
              <a:rPr lang="cs-CZ" dirty="0"/>
              <a:t>druhá hodnota – velikost</a:t>
            </a:r>
          </a:p>
          <a:p>
            <a:pPr lvl="1"/>
            <a:r>
              <a:rPr lang="cs-CZ" dirty="0" err="1"/>
              <a:t>grid-template-columns</a:t>
            </a:r>
            <a:r>
              <a:rPr lang="cs-CZ" dirty="0"/>
              <a:t>: </a:t>
            </a:r>
            <a:r>
              <a:rPr lang="cs-CZ" dirty="0" err="1"/>
              <a:t>repeat</a:t>
            </a:r>
            <a:r>
              <a:rPr lang="cs-CZ" dirty="0"/>
              <a:t>(3, 1fr) = </a:t>
            </a:r>
            <a:r>
              <a:rPr lang="cs-CZ" dirty="0" err="1"/>
              <a:t>grid-template-columns</a:t>
            </a:r>
            <a:r>
              <a:rPr lang="cs-CZ" dirty="0"/>
              <a:t>: 1fr </a:t>
            </a:r>
            <a:r>
              <a:rPr lang="cs-CZ" dirty="0" err="1"/>
              <a:t>1fr</a:t>
            </a:r>
            <a:r>
              <a:rPr lang="cs-CZ" dirty="0"/>
              <a:t> </a:t>
            </a:r>
            <a:r>
              <a:rPr lang="cs-CZ" dirty="0" err="1"/>
              <a:t>1fr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5456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-gap</a:t>
            </a:r>
            <a:br>
              <a:rPr lang="cs-CZ" dirty="0"/>
            </a:b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row</a:t>
            </a:r>
            <a:r>
              <a:rPr lang="cs-CZ" dirty="0"/>
              <a:t>-gap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slouží k definování rozestupů mezi jednotlivými políčky mřížky (</a:t>
            </a:r>
            <a:r>
              <a:rPr lang="cs-CZ" dirty="0" err="1"/>
              <a:t>grid</a:t>
            </a:r>
            <a:r>
              <a:rPr lang="cs-CZ" dirty="0"/>
              <a:t> </a:t>
            </a:r>
            <a:r>
              <a:rPr lang="cs-CZ" dirty="0" err="1"/>
              <a:t>item</a:t>
            </a:r>
            <a:r>
              <a:rPr lang="cs-CZ" dirty="0"/>
              <a:t> z obrázku na snímku 3)</a:t>
            </a:r>
          </a:p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-gap</a:t>
            </a:r>
          </a:p>
          <a:p>
            <a:pPr lvl="1"/>
            <a:r>
              <a:rPr lang="cs-CZ" dirty="0"/>
              <a:t>rozestup ve sloupcích</a:t>
            </a:r>
          </a:p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row</a:t>
            </a:r>
            <a:r>
              <a:rPr lang="cs-CZ" dirty="0"/>
              <a:t>-gap</a:t>
            </a:r>
          </a:p>
          <a:p>
            <a:pPr lvl="1"/>
            <a:r>
              <a:rPr lang="cs-CZ" dirty="0"/>
              <a:t>rozestup v řádcích</a:t>
            </a:r>
          </a:p>
          <a:p>
            <a:r>
              <a:rPr lang="cs-CZ" dirty="0"/>
              <a:t>zadává se velikost (</a:t>
            </a:r>
            <a:r>
              <a:rPr lang="cs-CZ" dirty="0" err="1"/>
              <a:t>px</a:t>
            </a:r>
            <a:r>
              <a:rPr lang="cs-CZ" dirty="0"/>
              <a:t>, </a:t>
            </a:r>
            <a:r>
              <a:rPr lang="cs-CZ" dirty="0" err="1"/>
              <a:t>em</a:t>
            </a:r>
            <a:r>
              <a:rPr lang="cs-CZ" dirty="0"/>
              <a:t>, %, ...)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6433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-gap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sdružená vlastnost pro definování rozestupu</a:t>
            </a:r>
          </a:p>
          <a:p>
            <a:r>
              <a:rPr lang="cs-CZ" dirty="0"/>
              <a:t>1 nebo 2 hodnoty</a:t>
            </a:r>
          </a:p>
          <a:p>
            <a:pPr lvl="1"/>
            <a:r>
              <a:rPr lang="cs-CZ" dirty="0"/>
              <a:t>1 hodnota – stejná pro rozestup sloupců i řádků</a:t>
            </a:r>
          </a:p>
          <a:p>
            <a:pPr lvl="1"/>
            <a:r>
              <a:rPr lang="cs-CZ" dirty="0"/>
              <a:t>2 hodnoty – první – rozestup mezi řádky, druhá – rozestup mezi sloupci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697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zarovnávání sloupců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89"/>
            <a:ext cx="8470898" cy="419938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200" dirty="0"/>
              <a:t>zadává se u prvku, který má definován display: </a:t>
            </a:r>
            <a:r>
              <a:rPr lang="cs-CZ" sz="1200" dirty="0" err="1"/>
              <a:t>grid</a:t>
            </a:r>
            <a:endParaRPr lang="cs-CZ" sz="1200" dirty="0"/>
          </a:p>
          <a:p>
            <a:pPr>
              <a:lnSpc>
                <a:spcPct val="90000"/>
              </a:lnSpc>
            </a:pPr>
            <a:r>
              <a:rPr lang="cs-CZ" sz="1200" dirty="0" err="1"/>
              <a:t>justify-content</a:t>
            </a:r>
            <a:endParaRPr lang="cs-CZ" sz="1200" dirty="0"/>
          </a:p>
          <a:p>
            <a:pPr>
              <a:lnSpc>
                <a:spcPct val="90000"/>
              </a:lnSpc>
            </a:pPr>
            <a:r>
              <a:rPr lang="cs-CZ" sz="1200" dirty="0"/>
              <a:t>hodnoty: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normal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start</a:t>
            </a:r>
            <a:r>
              <a:rPr lang="cs-CZ" sz="1200" dirty="0"/>
              <a:t> – zarovná sloupce od začátku řádku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/>
              <a:t>end</a:t>
            </a:r>
            <a:r>
              <a:rPr lang="cs-CZ" sz="1200" dirty="0"/>
              <a:t> – zarovná sloupce na konce řádku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/>
              <a:t>center</a:t>
            </a:r>
            <a:r>
              <a:rPr lang="cs-CZ" sz="1200" dirty="0"/>
              <a:t> – sloupce vycentruje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/>
              <a:t>stretch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space-around</a:t>
            </a:r>
            <a:r>
              <a:rPr lang="cs-CZ" sz="1200" dirty="0"/>
              <a:t> – kolem sloupců stejné mezery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/>
              <a:t>space-between</a:t>
            </a:r>
            <a:r>
              <a:rPr lang="cs-CZ" sz="1200" dirty="0"/>
              <a:t> - mezi sloupci stejné mezery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/>
              <a:t>space-evenly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baseline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first baseline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last baseline</a:t>
            </a:r>
            <a:endParaRPr lang="cs-CZ" sz="12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1709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zarovnávání řádků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 err="1"/>
              <a:t>align-content</a:t>
            </a:r>
            <a:endParaRPr lang="cs-CZ" dirty="0"/>
          </a:p>
          <a:p>
            <a:r>
              <a:rPr lang="cs-CZ" dirty="0"/>
              <a:t>hodnoty – stejné jako u </a:t>
            </a:r>
            <a:r>
              <a:rPr lang="cs-CZ" dirty="0" err="1"/>
              <a:t>justify-content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0712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definování oblasti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-start</a:t>
            </a:r>
          </a:p>
          <a:p>
            <a:pPr lvl="1"/>
            <a:r>
              <a:rPr lang="cs-CZ" dirty="0"/>
              <a:t>začátek oblasti ve vodorovném směru</a:t>
            </a:r>
          </a:p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-end</a:t>
            </a:r>
          </a:p>
          <a:p>
            <a:pPr lvl="1"/>
            <a:r>
              <a:rPr lang="cs-CZ" dirty="0"/>
              <a:t>konec oblasti ve vodorovném směru</a:t>
            </a:r>
          </a:p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row</a:t>
            </a:r>
            <a:r>
              <a:rPr lang="cs-CZ" dirty="0"/>
              <a:t>-start</a:t>
            </a:r>
          </a:p>
          <a:p>
            <a:pPr lvl="1"/>
            <a:r>
              <a:rPr lang="cs-CZ" dirty="0"/>
              <a:t>začátek oblasti ve svislém směru</a:t>
            </a:r>
          </a:p>
          <a:p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row</a:t>
            </a:r>
            <a:r>
              <a:rPr lang="cs-CZ" dirty="0"/>
              <a:t>-end</a:t>
            </a:r>
          </a:p>
          <a:p>
            <a:pPr lvl="1"/>
            <a:r>
              <a:rPr lang="cs-CZ" dirty="0"/>
              <a:t>konec oblasti ve svislém směru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8153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definování oblasti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50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čísla</a:t>
            </a:r>
          </a:p>
          <a:p>
            <a:pPr>
              <a:lnSpc>
                <a:spcPct val="90000"/>
              </a:lnSpc>
            </a:pPr>
            <a:r>
              <a:rPr lang="cs-CZ" sz="1500"/>
              <a:t>čísla značí jednotlivé mřížky („čáry“ mezi jednotlivými políčky (</a:t>
            </a:r>
            <a:r>
              <a:rPr lang="cs-CZ" sz="1500" err="1"/>
              <a:t>grid</a:t>
            </a:r>
            <a:r>
              <a:rPr lang="cs-CZ" sz="1500"/>
              <a:t> </a:t>
            </a:r>
            <a:r>
              <a:rPr lang="cs-CZ" sz="1500" err="1"/>
              <a:t>item</a:t>
            </a:r>
            <a:r>
              <a:rPr lang="cs-CZ" sz="1500"/>
              <a:t> z obrázku na snímku 3), nikoliv oblasti</a:t>
            </a:r>
          </a:p>
          <a:p>
            <a:pPr>
              <a:lnSpc>
                <a:spcPct val="90000"/>
              </a:lnSpc>
            </a:pPr>
            <a:r>
              <a:rPr lang="cs-CZ" sz="1500" err="1"/>
              <a:t>grid</a:t>
            </a:r>
            <a:r>
              <a:rPr lang="cs-CZ" sz="1500"/>
              <a:t>-</a:t>
            </a:r>
            <a:r>
              <a:rPr lang="cs-CZ" sz="1500" err="1"/>
              <a:t>column</a:t>
            </a:r>
            <a:r>
              <a:rPr lang="cs-CZ" sz="1500"/>
              <a:t>-start: 2; </a:t>
            </a:r>
            <a:r>
              <a:rPr lang="cs-CZ" sz="1500" err="1"/>
              <a:t>grid</a:t>
            </a:r>
            <a:r>
              <a:rPr lang="cs-CZ" sz="1500"/>
              <a:t>-</a:t>
            </a:r>
            <a:r>
              <a:rPr lang="cs-CZ" sz="1500" err="1"/>
              <a:t>column</a:t>
            </a:r>
            <a:r>
              <a:rPr lang="cs-CZ" sz="1500"/>
              <a:t>-end: 5</a:t>
            </a:r>
          </a:p>
          <a:p>
            <a:pPr lvl="1">
              <a:lnSpc>
                <a:spcPct val="90000"/>
              </a:lnSpc>
            </a:pPr>
            <a:r>
              <a:rPr lang="cs-CZ" sz="1500"/>
              <a:t>oblast začíná na druhé „čáře“ zleva a končí na páté</a:t>
            </a:r>
          </a:p>
          <a:p>
            <a:pPr>
              <a:lnSpc>
                <a:spcPct val="90000"/>
              </a:lnSpc>
            </a:pPr>
            <a:r>
              <a:rPr lang="cs-CZ" sz="1500"/>
              <a:t>nebo můžeme zadat</a:t>
            </a:r>
          </a:p>
          <a:p>
            <a:pPr lvl="1">
              <a:lnSpc>
                <a:spcPct val="90000"/>
              </a:lnSpc>
            </a:pPr>
            <a:r>
              <a:rPr lang="cs-CZ" sz="1500" err="1"/>
              <a:t>grid</a:t>
            </a:r>
            <a:r>
              <a:rPr lang="cs-CZ" sz="1500"/>
              <a:t>-</a:t>
            </a:r>
            <a:r>
              <a:rPr lang="cs-CZ" sz="1500" err="1"/>
              <a:t>column</a:t>
            </a:r>
            <a:r>
              <a:rPr lang="cs-CZ" sz="1500"/>
              <a:t>-start: 2; </a:t>
            </a:r>
            <a:r>
              <a:rPr lang="cs-CZ" sz="1500" err="1"/>
              <a:t>grid</a:t>
            </a:r>
            <a:r>
              <a:rPr lang="cs-CZ" sz="1500"/>
              <a:t>-</a:t>
            </a:r>
            <a:r>
              <a:rPr lang="cs-CZ" sz="1500" err="1"/>
              <a:t>column</a:t>
            </a:r>
            <a:r>
              <a:rPr lang="cs-CZ" sz="1500"/>
              <a:t>-end: </a:t>
            </a:r>
            <a:r>
              <a:rPr lang="cs-CZ" sz="1500" err="1"/>
              <a:t>span</a:t>
            </a:r>
            <a:r>
              <a:rPr lang="cs-CZ" sz="1500"/>
              <a:t> 3</a:t>
            </a:r>
          </a:p>
          <a:p>
            <a:pPr lvl="2">
              <a:lnSpc>
                <a:spcPct val="90000"/>
              </a:lnSpc>
            </a:pPr>
            <a:r>
              <a:rPr lang="cs-CZ" sz="1500"/>
              <a:t>oblast začíná na druhé „čáře“ a končí na třetí od zadané pomocí </a:t>
            </a:r>
            <a:r>
              <a:rPr lang="cs-CZ" sz="1500" err="1"/>
              <a:t>grid</a:t>
            </a:r>
            <a:r>
              <a:rPr lang="cs-CZ" sz="1500"/>
              <a:t>-</a:t>
            </a:r>
            <a:r>
              <a:rPr lang="cs-CZ" sz="1500" err="1"/>
              <a:t>column</a:t>
            </a:r>
            <a:r>
              <a:rPr lang="cs-CZ" sz="1500"/>
              <a:t>-start, tj. na třetí od druhé</a:t>
            </a:r>
          </a:p>
          <a:p>
            <a:pPr>
              <a:lnSpc>
                <a:spcPct val="90000"/>
              </a:lnSpc>
            </a:pPr>
            <a:r>
              <a:rPr lang="cs-CZ" sz="1500"/>
              <a:t>totéž platí i pro </a:t>
            </a:r>
            <a:r>
              <a:rPr lang="cs-CZ" sz="1500" err="1"/>
              <a:t>grid</a:t>
            </a:r>
            <a:r>
              <a:rPr lang="cs-CZ" sz="1500"/>
              <a:t>-</a:t>
            </a:r>
            <a:r>
              <a:rPr lang="cs-CZ" sz="1500" err="1"/>
              <a:t>row</a:t>
            </a:r>
            <a:r>
              <a:rPr lang="cs-CZ" sz="1500"/>
              <a:t>-start(end)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6068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definování oblasti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oblasti můžeme definovat i zprava</a:t>
            </a:r>
          </a:p>
          <a:p>
            <a:pPr lvl="1"/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-start: 5;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-end: 2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9549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definování oblasti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cs-CZ" sz="1400"/>
              <a:t>sdružené vlastnosti:</a:t>
            </a:r>
          </a:p>
          <a:p>
            <a:pPr lvl="1">
              <a:lnSpc>
                <a:spcPct val="90000"/>
              </a:lnSpc>
            </a:pPr>
            <a:r>
              <a:rPr lang="cs-CZ" sz="1400" err="1"/>
              <a:t>grid-column</a:t>
            </a:r>
            <a:r>
              <a:rPr lang="cs-CZ" sz="1400"/>
              <a:t>, </a:t>
            </a:r>
            <a:r>
              <a:rPr lang="cs-CZ" sz="1400" err="1"/>
              <a:t>grid-row</a:t>
            </a:r>
            <a:endParaRPr lang="cs-CZ" sz="1400"/>
          </a:p>
          <a:p>
            <a:pPr lvl="2">
              <a:lnSpc>
                <a:spcPct val="90000"/>
              </a:lnSpc>
            </a:pPr>
            <a:r>
              <a:rPr lang="cs-CZ" dirty="0"/>
              <a:t>hodnoty odděleny „/“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hodnota před „/“ odpovídá </a:t>
            </a:r>
            <a:r>
              <a:rPr lang="cs-CZ" dirty="0" err="1"/>
              <a:t>grid-column</a:t>
            </a:r>
            <a:r>
              <a:rPr lang="cs-CZ" dirty="0"/>
              <a:t>(</a:t>
            </a:r>
            <a:r>
              <a:rPr lang="cs-CZ" dirty="0" err="1"/>
              <a:t>row</a:t>
            </a:r>
            <a:r>
              <a:rPr lang="cs-CZ" dirty="0"/>
              <a:t>)-start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hodnota za „/“ odpovídá </a:t>
            </a:r>
            <a:r>
              <a:rPr lang="cs-CZ" dirty="0" err="1"/>
              <a:t>grid-column</a:t>
            </a:r>
            <a:r>
              <a:rPr lang="cs-CZ" dirty="0"/>
              <a:t>(</a:t>
            </a:r>
            <a:r>
              <a:rPr lang="cs-CZ" dirty="0" err="1"/>
              <a:t>row</a:t>
            </a:r>
            <a:r>
              <a:rPr lang="cs-CZ" dirty="0"/>
              <a:t>)-end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když je jedna hodnota, je použita pro </a:t>
            </a:r>
            <a:r>
              <a:rPr lang="cs-CZ" dirty="0" err="1"/>
              <a:t>grid-column</a:t>
            </a:r>
            <a:r>
              <a:rPr lang="cs-CZ" dirty="0"/>
              <a:t>(</a:t>
            </a:r>
            <a:r>
              <a:rPr lang="cs-CZ" dirty="0" err="1"/>
              <a:t>row</a:t>
            </a:r>
            <a:r>
              <a:rPr lang="cs-CZ" dirty="0"/>
              <a:t>)-start</a:t>
            </a:r>
            <a:endParaRPr lang="cs-CZ"/>
          </a:p>
          <a:p>
            <a:pPr lvl="1">
              <a:lnSpc>
                <a:spcPct val="90000"/>
              </a:lnSpc>
            </a:pPr>
            <a:r>
              <a:rPr lang="cs-CZ" sz="1400" err="1"/>
              <a:t>grid</a:t>
            </a:r>
            <a:r>
              <a:rPr lang="cs-CZ" sz="1400"/>
              <a:t>-area – sdružená vlastnost pro </a:t>
            </a:r>
            <a:r>
              <a:rPr lang="cs-CZ" sz="1400" err="1"/>
              <a:t>grid-column</a:t>
            </a:r>
            <a:r>
              <a:rPr lang="cs-CZ" sz="1400"/>
              <a:t> a </a:t>
            </a:r>
            <a:r>
              <a:rPr lang="cs-CZ" sz="1400" err="1"/>
              <a:t>grid-row</a:t>
            </a:r>
            <a:endParaRPr lang="cs-CZ" sz="1400"/>
          </a:p>
          <a:p>
            <a:pPr lvl="2">
              <a:lnSpc>
                <a:spcPct val="90000"/>
              </a:lnSpc>
            </a:pPr>
            <a:r>
              <a:rPr lang="cs-CZ" dirty="0"/>
              <a:t>4 hodnoty odděleny „/“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1. hodnota =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row</a:t>
            </a:r>
            <a:r>
              <a:rPr lang="cs-CZ" dirty="0"/>
              <a:t>-start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2. hodnota =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-start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3. hodnota =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row</a:t>
            </a:r>
            <a:r>
              <a:rPr lang="cs-CZ" dirty="0"/>
              <a:t>-end</a:t>
            </a:r>
            <a:endParaRPr lang="cs-CZ"/>
          </a:p>
          <a:p>
            <a:pPr lvl="2">
              <a:lnSpc>
                <a:spcPct val="90000"/>
              </a:lnSpc>
            </a:pPr>
            <a:r>
              <a:rPr lang="cs-CZ" dirty="0"/>
              <a:t>4. hodnota =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-end</a:t>
            </a:r>
            <a:endParaRPr lang="cs-CZ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0682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0400376-7BA4-46A2-A88D-A871CC6BC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příklad, html kód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10B515-5FB0-4C07-A373-1CBBC31B9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89"/>
            <a:ext cx="8470898" cy="450963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/>
              <a:t>!</a:t>
            </a:r>
            <a:r>
              <a:rPr lang="cs-CZ" sz="1400" dirty="0">
                <a:solidFill>
                  <a:srgbClr val="840084"/>
                </a:solidFill>
              </a:rPr>
              <a:t>DOCTYPE</a:t>
            </a:r>
            <a:r>
              <a:rPr lang="cs-CZ" sz="1400" dirty="0"/>
              <a:t> html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html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lang</a:t>
            </a:r>
            <a:r>
              <a:rPr lang="cs-CZ" sz="1400" dirty="0"/>
              <a:t>='</a:t>
            </a:r>
            <a:r>
              <a:rPr lang="cs-CZ" sz="1400" dirty="0">
                <a:solidFill>
                  <a:srgbClr val="FF0000"/>
                </a:solidFill>
              </a:rPr>
              <a:t>cs</a:t>
            </a:r>
            <a:r>
              <a:rPr lang="cs-CZ" sz="1400" dirty="0"/>
              <a:t>'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head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head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body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/>
              <a:t> </a:t>
            </a:r>
            <a:r>
              <a:rPr lang="cs-CZ" sz="1400" dirty="0">
                <a:solidFill>
                  <a:srgbClr val="42D0A2"/>
                </a:solidFill>
              </a:rPr>
              <a:t>id</a:t>
            </a:r>
            <a:r>
              <a:rPr lang="cs-CZ" sz="1400" dirty="0"/>
              <a:t>="</a:t>
            </a:r>
            <a:r>
              <a:rPr lang="cs-CZ" sz="1400" dirty="0" err="1">
                <a:solidFill>
                  <a:srgbClr val="FF0000"/>
                </a:solidFill>
              </a:rPr>
              <a:t>stranka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header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class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logo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Záhlaví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header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/>
              <a:t> </a:t>
            </a:r>
            <a:r>
              <a:rPr lang="cs-CZ" sz="1400" dirty="0">
                <a:solidFill>
                  <a:srgbClr val="42D0A2"/>
                </a:solidFill>
              </a:rPr>
              <a:t>id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obsah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Obsah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nav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class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nav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Navigace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nav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  		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footer</a:t>
            </a:r>
            <a:r>
              <a:rPr lang="cs-CZ" sz="1400" dirty="0"/>
              <a:t> </a:t>
            </a:r>
            <a:r>
              <a:rPr lang="cs-CZ" sz="1400" dirty="0" err="1">
                <a:solidFill>
                  <a:srgbClr val="42D0A2"/>
                </a:solidFill>
              </a:rPr>
              <a:t>class</a:t>
            </a:r>
            <a:r>
              <a:rPr lang="cs-CZ" sz="1400" dirty="0"/>
              <a:t>="</a:t>
            </a:r>
            <a:r>
              <a:rPr lang="cs-CZ" sz="1400" dirty="0">
                <a:solidFill>
                  <a:srgbClr val="FF0000"/>
                </a:solidFill>
              </a:rPr>
              <a:t>pata</a:t>
            </a:r>
            <a:r>
              <a:rPr lang="cs-CZ" sz="1400" dirty="0"/>
              <a:t>"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Zápatí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footer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  		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div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body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html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endParaRPr lang="cs-CZ" sz="10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318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57BBBC-6049-4810-B900-B3F07A424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-příklad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B5A1FE-FBC5-490A-8AD5-4CDAE5ABB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mějme následující rozložení stránky: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11" name="Tabulka 4">
            <a:extLst>
              <a:ext uri="{FF2B5EF4-FFF2-40B4-BE49-F238E27FC236}">
                <a16:creationId xmlns:a16="http://schemas.microsoft.com/office/drawing/2014/main" id="{6D611FAF-79F2-4322-8984-C22A8797A5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332588"/>
              </p:ext>
            </p:extLst>
          </p:nvPr>
        </p:nvGraphicFramePr>
        <p:xfrm>
          <a:off x="2133600" y="2758473"/>
          <a:ext cx="5334000" cy="23141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7018">
                  <a:extLst>
                    <a:ext uri="{9D8B030D-6E8A-4147-A177-3AD203B41FA5}">
                      <a16:colId xmlns:a16="http://schemas.microsoft.com/office/drawing/2014/main" val="4275577127"/>
                    </a:ext>
                  </a:extLst>
                </a:gridCol>
                <a:gridCol w="3606982">
                  <a:extLst>
                    <a:ext uri="{9D8B030D-6E8A-4147-A177-3AD203B41FA5}">
                      <a16:colId xmlns:a16="http://schemas.microsoft.com/office/drawing/2014/main" val="618814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err="1"/>
                        <a:t>Header</a:t>
                      </a:r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45406"/>
                  </a:ext>
                </a:extLst>
              </a:tr>
              <a:tr h="1572483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Menu</a:t>
                      </a:r>
                      <a:endParaRPr lang="cs-CZ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Hlavní obsah</a:t>
                      </a:r>
                      <a:endParaRPr lang="cs-CZ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340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Pata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149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2664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6BAC5D2-BB2B-4D09-945A-5DECB469F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sz="3300"/>
              <a:t>definice pomocí již známých vlastností:</a:t>
            </a:r>
            <a:br>
              <a:rPr lang="cs-CZ" sz="3300"/>
            </a:br>
            <a:r>
              <a:rPr lang="cs-CZ" sz="3300" err="1"/>
              <a:t>grid</a:t>
            </a:r>
            <a:r>
              <a:rPr lang="cs-CZ" sz="3300"/>
              <a:t>-</a:t>
            </a:r>
            <a:r>
              <a:rPr lang="cs-CZ" sz="3300" err="1"/>
              <a:t>column</a:t>
            </a:r>
            <a:r>
              <a:rPr lang="cs-CZ" sz="3300"/>
              <a:t>-start (end), </a:t>
            </a:r>
            <a:r>
              <a:rPr lang="cs-CZ" sz="3300" err="1"/>
              <a:t>grid</a:t>
            </a:r>
            <a:r>
              <a:rPr lang="cs-CZ" sz="3300"/>
              <a:t>-</a:t>
            </a:r>
            <a:r>
              <a:rPr lang="cs-CZ" sz="3300" err="1"/>
              <a:t>row</a:t>
            </a:r>
            <a:r>
              <a:rPr lang="cs-CZ" sz="3300"/>
              <a:t>-start(end) 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009F45-F5BB-4764-9CB6-A98252646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700" dirty="0">
                <a:solidFill>
                  <a:srgbClr val="0070C0"/>
                </a:solidFill>
              </a:rPr>
              <a:t>#stranka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cs-CZ" sz="1700" dirty="0">
                <a:solidFill>
                  <a:srgbClr val="42D0A2"/>
                </a:solidFill>
              </a:rPr>
              <a:t>display</a:t>
            </a:r>
            <a:r>
              <a:rPr lang="cs-CZ" sz="1700" dirty="0"/>
              <a:t>: </a:t>
            </a:r>
            <a:r>
              <a:rPr lang="cs-CZ" sz="1700" dirty="0" err="1">
                <a:solidFill>
                  <a:srgbClr val="FF0000"/>
                </a:solidFill>
              </a:rPr>
              <a:t>grid</a:t>
            </a:r>
            <a:r>
              <a:rPr lang="cs-CZ" sz="1700" dirty="0"/>
              <a:t>;</a:t>
            </a:r>
          </a:p>
          <a:p>
            <a:pPr marL="0" indent="0">
              <a:buNone/>
            </a:pPr>
            <a:r>
              <a:rPr lang="cs-CZ" sz="1700" dirty="0"/>
              <a:t>		</a:t>
            </a:r>
            <a:r>
              <a:rPr lang="cs-CZ" sz="1700" dirty="0" err="1">
                <a:solidFill>
                  <a:srgbClr val="42D0A2"/>
                </a:solidFill>
              </a:rPr>
              <a:t>grid-template-columns</a:t>
            </a:r>
            <a:r>
              <a:rPr lang="cs-CZ" sz="1700" dirty="0"/>
              <a:t>: </a:t>
            </a:r>
            <a:r>
              <a:rPr lang="cs-CZ" sz="1700" dirty="0">
                <a:solidFill>
                  <a:srgbClr val="FF0000"/>
                </a:solidFill>
              </a:rPr>
              <a:t>1fr 6fr</a:t>
            </a:r>
            <a:r>
              <a:rPr lang="cs-CZ" sz="1700" dirty="0"/>
              <a:t>;</a:t>
            </a:r>
          </a:p>
          <a:p>
            <a:pPr marL="0" indent="0">
              <a:buNone/>
            </a:pPr>
            <a:r>
              <a:rPr lang="cs-CZ" sz="1700" dirty="0"/>
              <a:t>		</a:t>
            </a:r>
            <a:r>
              <a:rPr lang="cs-CZ" sz="1700" dirty="0" err="1">
                <a:solidFill>
                  <a:srgbClr val="42D0A2"/>
                </a:solidFill>
              </a:rPr>
              <a:t>grid-template-rows</a:t>
            </a:r>
            <a:r>
              <a:rPr lang="cs-CZ" sz="1700" dirty="0"/>
              <a:t>: </a:t>
            </a:r>
            <a:r>
              <a:rPr lang="cs-CZ" sz="1700" dirty="0">
                <a:solidFill>
                  <a:srgbClr val="FF0000"/>
                </a:solidFill>
              </a:rPr>
              <a:t>120px auto 30px</a:t>
            </a:r>
            <a:r>
              <a:rPr lang="cs-CZ" sz="1700" dirty="0"/>
              <a:t>;</a:t>
            </a:r>
          </a:p>
          <a:p>
            <a:pPr marL="0" indent="0">
              <a:buNone/>
            </a:pPr>
            <a:r>
              <a:rPr lang="cs-CZ" sz="1700" dirty="0"/>
              <a:t>		</a:t>
            </a:r>
            <a:r>
              <a:rPr lang="cs-CZ" sz="1700" dirty="0" err="1">
                <a:solidFill>
                  <a:srgbClr val="42D0A2"/>
                </a:solidFill>
              </a:rPr>
              <a:t>grid</a:t>
            </a:r>
            <a:r>
              <a:rPr lang="cs-CZ" sz="1700" dirty="0">
                <a:solidFill>
                  <a:srgbClr val="42D0A2"/>
                </a:solidFill>
              </a:rPr>
              <a:t>-gap</a:t>
            </a:r>
            <a:r>
              <a:rPr lang="cs-CZ" sz="1700" dirty="0"/>
              <a:t>: 1</a:t>
            </a:r>
            <a:r>
              <a:rPr lang="cs-CZ" sz="1700" dirty="0">
                <a:solidFill>
                  <a:srgbClr val="FF0000"/>
                </a:solidFill>
              </a:rPr>
              <a:t>0px</a:t>
            </a:r>
            <a:r>
              <a:rPr lang="cs-CZ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 err="1">
                <a:solidFill>
                  <a:srgbClr val="0070C0"/>
                </a:solidFill>
              </a:rPr>
              <a:t>header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cs-CZ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>
                <a:solidFill>
                  <a:srgbClr val="0070C0"/>
                </a:solidFill>
              </a:rPr>
              <a:t>nav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>
                <a:solidFill>
                  <a:srgbClr val="0070C0"/>
                </a:solidFill>
              </a:rPr>
              <a:t>#obsah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 err="1">
                <a:solidFill>
                  <a:srgbClr val="0070C0"/>
                </a:solidFill>
              </a:rPr>
              <a:t>footer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4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7646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6BAC5D2-BB2B-4D09-945A-5DECB469F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definice pomocí již známých vlastností:</a:t>
            </a:r>
            <a:br>
              <a:rPr lang="cs-CZ" dirty="0"/>
            </a:br>
            <a:r>
              <a:rPr lang="cs-CZ" dirty="0" err="1"/>
              <a:t>grid-column</a:t>
            </a:r>
            <a:r>
              <a:rPr lang="cs-CZ" dirty="0"/>
              <a:t>, </a:t>
            </a:r>
            <a:r>
              <a:rPr lang="cs-CZ" dirty="0" err="1"/>
              <a:t>grid-row</a:t>
            </a:r>
            <a:r>
              <a:rPr lang="cs-CZ" dirty="0"/>
              <a:t>, ...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009F45-F5BB-4764-9CB6-A98252646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rgbClr val="0070C0"/>
                </a:solidFill>
              </a:rPr>
              <a:t>#</a:t>
            </a:r>
            <a:r>
              <a:rPr lang="cs-CZ" dirty="0" err="1">
                <a:solidFill>
                  <a:srgbClr val="0070C0"/>
                </a:solidFill>
              </a:rPr>
              <a:t>stranka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>
                <a:solidFill>
                  <a:srgbClr val="42D0A2"/>
                </a:solidFill>
              </a:rPr>
              <a:t>display</a:t>
            </a:r>
            <a:r>
              <a:rPr lang="cs-CZ" dirty="0"/>
              <a:t>: </a:t>
            </a:r>
            <a:r>
              <a:rPr lang="cs-CZ" dirty="0" err="1">
                <a:solidFill>
                  <a:srgbClr val="FF0000"/>
                </a:solidFill>
              </a:rPr>
              <a:t>grid</a:t>
            </a:r>
            <a:r>
              <a:rPr lang="cs-CZ" dirty="0"/>
              <a:t>;</a:t>
            </a:r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dirty="0" err="1">
                <a:solidFill>
                  <a:srgbClr val="42D0A2"/>
                </a:solidFill>
              </a:rPr>
              <a:t>grid-template-columns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1fr 6fr</a:t>
            </a:r>
            <a:r>
              <a:rPr lang="cs-CZ" dirty="0"/>
              <a:t>;</a:t>
            </a:r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dirty="0" err="1">
                <a:solidFill>
                  <a:srgbClr val="42D0A2"/>
                </a:solidFill>
              </a:rPr>
              <a:t>grid-template-rows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120px auto 30px</a:t>
            </a:r>
            <a:r>
              <a:rPr lang="cs-CZ" dirty="0"/>
              <a:t>;</a:t>
            </a:r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dirty="0" err="1">
                <a:solidFill>
                  <a:srgbClr val="42D0A2"/>
                </a:solidFill>
              </a:rPr>
              <a:t>grid</a:t>
            </a:r>
            <a:r>
              <a:rPr lang="cs-CZ" dirty="0">
                <a:solidFill>
                  <a:srgbClr val="42D0A2"/>
                </a:solidFill>
              </a:rPr>
              <a:t>-gap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10px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 err="1">
                <a:solidFill>
                  <a:srgbClr val="0070C0"/>
                </a:solidFill>
              </a:rPr>
              <a:t>header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en-US" dirty="0">
                <a:solidFill>
                  <a:srgbClr val="42D0A2"/>
                </a:solidFill>
              </a:rPr>
              <a:t>grid-column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cs-CZ" dirty="0">
                <a:solidFill>
                  <a:srgbClr val="FF0000"/>
                </a:solidFill>
              </a:rPr>
              <a:t>/3</a:t>
            </a:r>
            <a:r>
              <a:rPr lang="en-US" dirty="0"/>
              <a:t>; </a:t>
            </a:r>
            <a:r>
              <a:rPr lang="en-US" dirty="0">
                <a:solidFill>
                  <a:srgbClr val="42D0A2"/>
                </a:solidFill>
              </a:rPr>
              <a:t>grid-row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en-US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>
                <a:solidFill>
                  <a:srgbClr val="0070C0"/>
                </a:solidFill>
              </a:rPr>
              <a:t>nav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en-US" dirty="0">
                <a:solidFill>
                  <a:srgbClr val="42D0A2"/>
                </a:solidFill>
              </a:rPr>
              <a:t>grid-column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en-US" dirty="0"/>
              <a:t>;</a:t>
            </a:r>
            <a:r>
              <a:rPr lang="cs-CZ" dirty="0"/>
              <a:t> </a:t>
            </a:r>
            <a:r>
              <a:rPr lang="en-US" dirty="0">
                <a:solidFill>
                  <a:srgbClr val="42D0A2"/>
                </a:solidFill>
              </a:rPr>
              <a:t>grid-row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>
                <a:solidFill>
                  <a:srgbClr val="0070C0"/>
                </a:solidFill>
              </a:rPr>
              <a:t>#obsah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en-US" dirty="0">
                <a:solidFill>
                  <a:srgbClr val="42D0A2"/>
                </a:solidFill>
              </a:rPr>
              <a:t>grid-column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dirty="0"/>
              <a:t>;</a:t>
            </a:r>
            <a:r>
              <a:rPr lang="cs-CZ" dirty="0"/>
              <a:t> </a:t>
            </a:r>
            <a:r>
              <a:rPr lang="en-US" dirty="0">
                <a:solidFill>
                  <a:srgbClr val="42D0A2"/>
                </a:solidFill>
              </a:rPr>
              <a:t>grid-row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 err="1">
                <a:solidFill>
                  <a:srgbClr val="0070C0"/>
                </a:solidFill>
              </a:rPr>
              <a:t>footer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en-US" dirty="0">
                <a:solidFill>
                  <a:srgbClr val="42D0A2"/>
                </a:solidFill>
              </a:rPr>
              <a:t>grid-column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dirty="0"/>
              <a:t>;</a:t>
            </a:r>
            <a:r>
              <a:rPr lang="cs-CZ" dirty="0"/>
              <a:t> </a:t>
            </a:r>
            <a:r>
              <a:rPr lang="en-US" dirty="0">
                <a:solidFill>
                  <a:srgbClr val="42D0A2"/>
                </a:solidFill>
              </a:rPr>
              <a:t>grid-row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cs-CZ" dirty="0">
                <a:solidFill>
                  <a:srgbClr val="FF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4</a:t>
            </a:r>
            <a:r>
              <a:rPr lang="en-US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2530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6BAC5D2-BB2B-4D09-945A-5DECB469F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definice pomocí již známých vlastností:</a:t>
            </a:r>
            <a:br>
              <a:rPr lang="cs-CZ" dirty="0"/>
            </a:br>
            <a:r>
              <a:rPr lang="cs-CZ" dirty="0" err="1"/>
              <a:t>grid</a:t>
            </a:r>
            <a:r>
              <a:rPr lang="cs-CZ" dirty="0"/>
              <a:t>-area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009F45-F5BB-4764-9CB6-A98252646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rgbClr val="0070C0"/>
                </a:solidFill>
              </a:rPr>
              <a:t>#</a:t>
            </a:r>
            <a:r>
              <a:rPr lang="cs-CZ" dirty="0" err="1">
                <a:solidFill>
                  <a:srgbClr val="0070C0"/>
                </a:solidFill>
              </a:rPr>
              <a:t>stranka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>
                <a:solidFill>
                  <a:srgbClr val="42D0A2"/>
                </a:solidFill>
              </a:rPr>
              <a:t>display</a:t>
            </a:r>
            <a:r>
              <a:rPr lang="cs-CZ" dirty="0"/>
              <a:t>: </a:t>
            </a:r>
            <a:r>
              <a:rPr lang="cs-CZ" dirty="0" err="1">
                <a:solidFill>
                  <a:srgbClr val="FF0000"/>
                </a:solidFill>
              </a:rPr>
              <a:t>grid</a:t>
            </a:r>
            <a:r>
              <a:rPr lang="cs-CZ" dirty="0"/>
              <a:t>;</a:t>
            </a:r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dirty="0" err="1">
                <a:solidFill>
                  <a:srgbClr val="42D0A2"/>
                </a:solidFill>
              </a:rPr>
              <a:t>grid-template-columns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1fr 6fr</a:t>
            </a:r>
            <a:r>
              <a:rPr lang="cs-CZ" dirty="0"/>
              <a:t>;</a:t>
            </a:r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dirty="0" err="1">
                <a:solidFill>
                  <a:srgbClr val="42D0A2"/>
                </a:solidFill>
              </a:rPr>
              <a:t>grid-template-rows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120px auto 30px</a:t>
            </a:r>
            <a:r>
              <a:rPr lang="cs-CZ" dirty="0"/>
              <a:t>;</a:t>
            </a:r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dirty="0" err="1">
                <a:solidFill>
                  <a:srgbClr val="42D0A2"/>
                </a:solidFill>
              </a:rPr>
              <a:t>grid</a:t>
            </a:r>
            <a:r>
              <a:rPr lang="cs-CZ" dirty="0">
                <a:solidFill>
                  <a:srgbClr val="42D0A2"/>
                </a:solidFill>
              </a:rPr>
              <a:t>-gap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10px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 err="1">
                <a:solidFill>
                  <a:srgbClr val="0070C0"/>
                </a:solidFill>
              </a:rPr>
              <a:t>header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 err="1">
                <a:solidFill>
                  <a:srgbClr val="42D0A2"/>
                </a:solidFill>
              </a:rPr>
              <a:t>grid</a:t>
            </a:r>
            <a:r>
              <a:rPr lang="cs-CZ" dirty="0">
                <a:solidFill>
                  <a:srgbClr val="42D0A2"/>
                </a:solidFill>
              </a:rPr>
              <a:t>-area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1/1/2/3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>
                <a:solidFill>
                  <a:srgbClr val="0070C0"/>
                </a:solidFill>
              </a:rPr>
              <a:t>nav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 err="1">
                <a:solidFill>
                  <a:srgbClr val="42D0A2"/>
                </a:solidFill>
              </a:rPr>
              <a:t>grid</a:t>
            </a:r>
            <a:r>
              <a:rPr lang="cs-CZ" dirty="0">
                <a:solidFill>
                  <a:srgbClr val="42D0A2"/>
                </a:solidFill>
              </a:rPr>
              <a:t>-area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2/1/3/2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>
                <a:solidFill>
                  <a:srgbClr val="0070C0"/>
                </a:solidFill>
              </a:rPr>
              <a:t>#obsah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>
                <a:solidFill>
                  <a:srgbClr val="42D0A2"/>
                </a:solidFill>
              </a:rPr>
              <a:t>grid-area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2/2/3/3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dirty="0" err="1">
                <a:solidFill>
                  <a:srgbClr val="0070C0"/>
                </a:solidFill>
              </a:rPr>
              <a:t>footer</a:t>
            </a:r>
            <a:r>
              <a:rPr lang="cs-CZ" dirty="0">
                <a:solidFill>
                  <a:srgbClr val="00B0F0"/>
                </a:solidFill>
              </a:rPr>
              <a:t>{</a:t>
            </a:r>
            <a:r>
              <a:rPr lang="cs-CZ" dirty="0" err="1">
                <a:solidFill>
                  <a:srgbClr val="42D0A2"/>
                </a:solidFill>
              </a:rPr>
              <a:t>grid</a:t>
            </a:r>
            <a:r>
              <a:rPr lang="cs-CZ" dirty="0">
                <a:solidFill>
                  <a:srgbClr val="42D0A2"/>
                </a:solidFill>
              </a:rPr>
              <a:t>-area</a:t>
            </a:r>
            <a:r>
              <a:rPr lang="cs-CZ" dirty="0"/>
              <a:t>: </a:t>
            </a:r>
            <a:r>
              <a:rPr lang="cs-CZ" dirty="0">
                <a:solidFill>
                  <a:srgbClr val="FF0000"/>
                </a:solidFill>
              </a:rPr>
              <a:t>3/1/4/3</a:t>
            </a:r>
            <a:r>
              <a:rPr lang="cs-CZ" dirty="0"/>
              <a:t>;</a:t>
            </a:r>
            <a:r>
              <a:rPr lang="cs-CZ" dirty="0">
                <a:solidFill>
                  <a:srgbClr val="00B0F0"/>
                </a:solidFill>
              </a:rPr>
              <a:t>}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6107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30F21FA-D1ED-41B1-AB56-25ABD671D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grid-template-areas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AB162A-8FFF-4DCE-A228-742674A4C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slouží k definování mřížky pomocí pojmenování oblastí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5155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6BAC5D2-BB2B-4D09-945A-5DECB469F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definice pomocí již známých vlastností:</a:t>
            </a:r>
            <a:br>
              <a:rPr lang="cs-CZ" dirty="0"/>
            </a:br>
            <a:r>
              <a:rPr lang="cs-CZ" dirty="0" err="1"/>
              <a:t>grid-column</a:t>
            </a:r>
            <a:r>
              <a:rPr lang="cs-CZ" dirty="0"/>
              <a:t>, </a:t>
            </a:r>
            <a:r>
              <a:rPr lang="cs-CZ" dirty="0" err="1"/>
              <a:t>grid-row</a:t>
            </a:r>
            <a:r>
              <a:rPr lang="cs-CZ" dirty="0"/>
              <a:t>, ...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009F45-F5BB-4764-9CB6-A98252646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700" dirty="0">
                <a:solidFill>
                  <a:srgbClr val="0070C0"/>
                </a:solidFill>
              </a:rPr>
              <a:t>#stranka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cs-CZ" sz="1700" dirty="0">
                <a:solidFill>
                  <a:srgbClr val="42D0A2"/>
                </a:solidFill>
              </a:rPr>
              <a:t>display</a:t>
            </a:r>
            <a:r>
              <a:rPr lang="cs-CZ" sz="1700" dirty="0"/>
              <a:t>: </a:t>
            </a:r>
            <a:r>
              <a:rPr lang="cs-CZ" sz="1700" dirty="0" err="1">
                <a:solidFill>
                  <a:srgbClr val="FF0000"/>
                </a:solidFill>
              </a:rPr>
              <a:t>grid</a:t>
            </a:r>
            <a:r>
              <a:rPr lang="cs-CZ" sz="1700" dirty="0"/>
              <a:t>;</a:t>
            </a:r>
          </a:p>
          <a:p>
            <a:pPr marL="0" indent="0">
              <a:buNone/>
            </a:pPr>
            <a:r>
              <a:rPr lang="cs-CZ" sz="1700" dirty="0"/>
              <a:t>		</a:t>
            </a:r>
            <a:r>
              <a:rPr lang="cs-CZ" sz="1700" dirty="0" err="1">
                <a:solidFill>
                  <a:srgbClr val="42D0A2"/>
                </a:solidFill>
              </a:rPr>
              <a:t>grid-template-columns</a:t>
            </a:r>
            <a:r>
              <a:rPr lang="cs-CZ" sz="1700" dirty="0"/>
              <a:t>: </a:t>
            </a:r>
            <a:r>
              <a:rPr lang="cs-CZ" sz="1700" dirty="0">
                <a:solidFill>
                  <a:srgbClr val="FF0000"/>
                </a:solidFill>
              </a:rPr>
              <a:t>1fr 6fr</a:t>
            </a:r>
            <a:r>
              <a:rPr lang="cs-CZ" sz="1700" dirty="0"/>
              <a:t>;</a:t>
            </a:r>
          </a:p>
          <a:p>
            <a:pPr marL="0" indent="0">
              <a:buNone/>
            </a:pPr>
            <a:r>
              <a:rPr lang="cs-CZ" sz="1700" dirty="0"/>
              <a:t>		</a:t>
            </a:r>
            <a:r>
              <a:rPr lang="cs-CZ" sz="1700" dirty="0" err="1">
                <a:solidFill>
                  <a:srgbClr val="42D0A2"/>
                </a:solidFill>
              </a:rPr>
              <a:t>grid-template-rows</a:t>
            </a:r>
            <a:r>
              <a:rPr lang="cs-CZ" sz="1700" dirty="0"/>
              <a:t>: </a:t>
            </a:r>
            <a:r>
              <a:rPr lang="cs-CZ" sz="1700" dirty="0">
                <a:solidFill>
                  <a:srgbClr val="FF0000"/>
                </a:solidFill>
              </a:rPr>
              <a:t>120px auto 30px</a:t>
            </a:r>
            <a:r>
              <a:rPr lang="cs-CZ" sz="1700" dirty="0"/>
              <a:t>;</a:t>
            </a:r>
          </a:p>
          <a:p>
            <a:pPr marL="0" indent="0">
              <a:buNone/>
            </a:pPr>
            <a:r>
              <a:rPr lang="cs-CZ" sz="1700" dirty="0"/>
              <a:t>		</a:t>
            </a:r>
            <a:r>
              <a:rPr lang="cs-CZ" sz="1700" dirty="0" err="1">
                <a:solidFill>
                  <a:srgbClr val="42D0A2"/>
                </a:solidFill>
              </a:rPr>
              <a:t>grid</a:t>
            </a:r>
            <a:r>
              <a:rPr lang="cs-CZ" sz="1700" dirty="0">
                <a:solidFill>
                  <a:srgbClr val="42D0A2"/>
                </a:solidFill>
              </a:rPr>
              <a:t>-gap</a:t>
            </a:r>
            <a:r>
              <a:rPr lang="cs-CZ" sz="1700" dirty="0"/>
              <a:t>: 1</a:t>
            </a:r>
            <a:r>
              <a:rPr lang="cs-CZ" sz="1700" dirty="0">
                <a:solidFill>
                  <a:srgbClr val="FF0000"/>
                </a:solidFill>
              </a:rPr>
              <a:t>0px</a:t>
            </a:r>
            <a:r>
              <a:rPr lang="cs-CZ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 err="1">
                <a:solidFill>
                  <a:srgbClr val="0070C0"/>
                </a:solidFill>
              </a:rPr>
              <a:t>header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cs-CZ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>
                <a:solidFill>
                  <a:srgbClr val="0070C0"/>
                </a:solidFill>
              </a:rPr>
              <a:t>nav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>
                <a:solidFill>
                  <a:srgbClr val="0070C0"/>
                </a:solidFill>
              </a:rPr>
              <a:t>#obsah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2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  <a:p>
            <a:pPr marL="0" indent="0">
              <a:buNone/>
            </a:pPr>
            <a:r>
              <a:rPr lang="cs-CZ" sz="1700" dirty="0" err="1">
                <a:solidFill>
                  <a:srgbClr val="0070C0"/>
                </a:solidFill>
              </a:rPr>
              <a:t>footer</a:t>
            </a:r>
            <a:r>
              <a:rPr lang="cs-CZ" sz="1700" dirty="0">
                <a:solidFill>
                  <a:srgbClr val="00B0F0"/>
                </a:solidFill>
              </a:rPr>
              <a:t>{</a:t>
            </a:r>
            <a:r>
              <a:rPr lang="en-US" sz="1700" dirty="0">
                <a:solidFill>
                  <a:srgbClr val="42D0A2"/>
                </a:solidFill>
              </a:rPr>
              <a:t>grid-column-start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1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grid-column-end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grid-row-start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3</a:t>
            </a:r>
            <a:r>
              <a:rPr lang="en-US" sz="1700" dirty="0"/>
              <a:t>;</a:t>
            </a:r>
            <a:r>
              <a:rPr lang="cs-CZ" sz="1700" dirty="0"/>
              <a:t> </a:t>
            </a:r>
            <a:r>
              <a:rPr lang="en-US" sz="1700" dirty="0">
                <a:solidFill>
                  <a:srgbClr val="42D0A2"/>
                </a:solidFill>
              </a:rPr>
              <a:t>grid-row-end</a:t>
            </a:r>
            <a:r>
              <a:rPr lang="en-US" sz="1700" dirty="0"/>
              <a:t>: </a:t>
            </a:r>
            <a:r>
              <a:rPr lang="en-US" sz="1700" dirty="0">
                <a:solidFill>
                  <a:srgbClr val="FF0000"/>
                </a:solidFill>
              </a:rPr>
              <a:t>4</a:t>
            </a:r>
            <a:r>
              <a:rPr lang="en-US" sz="1700" dirty="0"/>
              <a:t>;</a:t>
            </a:r>
            <a:r>
              <a:rPr lang="cs-CZ" sz="1700" dirty="0">
                <a:solidFill>
                  <a:srgbClr val="00B0F0"/>
                </a:solidFill>
              </a:rPr>
              <a:t>}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4699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1333845-EB1F-491A-A72E-6C5532C7D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definice pomocí </a:t>
            </a:r>
            <a:r>
              <a:rPr lang="cs-CZ" dirty="0" err="1"/>
              <a:t>grid-template-areas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5606E2-4209-4E87-B427-01795EE4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457494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cs-CZ" sz="1600" dirty="0">
                <a:solidFill>
                  <a:srgbClr val="0070C0"/>
                </a:solidFill>
              </a:rPr>
              <a:t>#stranka</a:t>
            </a:r>
            <a:r>
              <a:rPr lang="cs-CZ" sz="1600" dirty="0">
                <a:solidFill>
                  <a:srgbClr val="00B0F0"/>
                </a:solidFill>
              </a:rPr>
              <a:t>{</a:t>
            </a:r>
            <a:r>
              <a:rPr lang="cs-CZ" sz="1600" dirty="0">
                <a:solidFill>
                  <a:srgbClr val="42D0A2"/>
                </a:solidFill>
              </a:rPr>
              <a:t>display</a:t>
            </a:r>
            <a:r>
              <a:rPr lang="cs-CZ" sz="1600" dirty="0"/>
              <a:t>: </a:t>
            </a:r>
            <a:r>
              <a:rPr lang="cs-CZ" sz="1600" dirty="0" err="1">
                <a:solidFill>
                  <a:srgbClr val="FF0000"/>
                </a:solidFill>
              </a:rPr>
              <a:t>grid</a:t>
            </a:r>
            <a:r>
              <a:rPr lang="cs-CZ" sz="1600" dirty="0"/>
              <a:t>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/>
              <a:t>		</a:t>
            </a:r>
            <a:r>
              <a:rPr lang="cs-CZ" sz="1600" dirty="0" err="1">
                <a:solidFill>
                  <a:srgbClr val="42D0A2"/>
                </a:solidFill>
              </a:rPr>
              <a:t>grid-template-columns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1fr 6fr</a:t>
            </a:r>
            <a:r>
              <a:rPr lang="cs-CZ" sz="1600" dirty="0"/>
              <a:t>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/>
              <a:t>		</a:t>
            </a:r>
            <a:r>
              <a:rPr lang="cs-CZ" sz="1600" dirty="0" err="1">
                <a:solidFill>
                  <a:srgbClr val="42D0A2"/>
                </a:solidFill>
              </a:rPr>
              <a:t>grid-template-rows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120px auto 30px</a:t>
            </a:r>
            <a:r>
              <a:rPr lang="cs-CZ" sz="1600" dirty="0"/>
              <a:t>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/>
              <a:t>		</a:t>
            </a:r>
            <a:r>
              <a:rPr lang="cs-CZ" sz="1600" dirty="0" err="1">
                <a:solidFill>
                  <a:srgbClr val="42D0A2"/>
                </a:solidFill>
              </a:rPr>
              <a:t>grid</a:t>
            </a:r>
            <a:r>
              <a:rPr lang="cs-CZ" sz="1600" dirty="0">
                <a:solidFill>
                  <a:srgbClr val="42D0A2"/>
                </a:solidFill>
              </a:rPr>
              <a:t>-gap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10px</a:t>
            </a:r>
            <a:r>
              <a:rPr lang="cs-CZ" sz="1600" dirty="0"/>
              <a:t>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/>
              <a:t>		</a:t>
            </a:r>
            <a:r>
              <a:rPr lang="pt-BR" sz="1600" dirty="0">
                <a:solidFill>
                  <a:srgbClr val="42D0A2"/>
                </a:solidFill>
              </a:rPr>
              <a:t>grid-template-areas</a:t>
            </a:r>
            <a:r>
              <a:rPr lang="pt-BR" sz="1600" dirty="0"/>
              <a:t>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t-BR" sz="1600" dirty="0"/>
              <a:t>			</a:t>
            </a:r>
            <a:r>
              <a:rPr lang="pt-BR" sz="1600" dirty="0">
                <a:solidFill>
                  <a:srgbClr val="FF0000"/>
                </a:solidFill>
              </a:rPr>
              <a:t>"logo logo"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t-BR" sz="1600" dirty="0">
                <a:solidFill>
                  <a:srgbClr val="FF0000"/>
                </a:solidFill>
              </a:rPr>
              <a:t>			"nav obsah"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t-BR" sz="1600" dirty="0">
                <a:solidFill>
                  <a:srgbClr val="FF0000"/>
                </a:solidFill>
              </a:rPr>
              <a:t>			"pata pata"</a:t>
            </a:r>
            <a:r>
              <a:rPr lang="pt-BR" sz="1600" dirty="0"/>
              <a:t>;</a:t>
            </a:r>
            <a:r>
              <a:rPr lang="cs-CZ" sz="1600" dirty="0">
                <a:solidFill>
                  <a:srgbClr val="00B0F0"/>
                </a:solidFill>
              </a:rPr>
              <a:t>}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 err="1">
                <a:solidFill>
                  <a:srgbClr val="0070C0"/>
                </a:solidFill>
              </a:rPr>
              <a:t>header</a:t>
            </a:r>
            <a:r>
              <a:rPr lang="cs-CZ" sz="1600" dirty="0">
                <a:solidFill>
                  <a:srgbClr val="00B0F0"/>
                </a:solidFill>
              </a:rPr>
              <a:t>{</a:t>
            </a:r>
            <a:r>
              <a:rPr lang="cs-CZ" sz="1600" dirty="0" err="1">
                <a:solidFill>
                  <a:srgbClr val="42D0A2"/>
                </a:solidFill>
              </a:rPr>
              <a:t>grid</a:t>
            </a:r>
            <a:r>
              <a:rPr lang="cs-CZ" sz="1600" dirty="0">
                <a:solidFill>
                  <a:srgbClr val="42D0A2"/>
                </a:solidFill>
              </a:rPr>
              <a:t>-area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logo</a:t>
            </a:r>
            <a:r>
              <a:rPr lang="cs-CZ" sz="1600" dirty="0"/>
              <a:t>;</a:t>
            </a:r>
            <a:r>
              <a:rPr lang="cs-CZ" sz="1600" dirty="0">
                <a:solidFill>
                  <a:srgbClr val="00B0F0"/>
                </a:solidFill>
              </a:rPr>
              <a:t>}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>
                <a:solidFill>
                  <a:srgbClr val="0070C0"/>
                </a:solidFill>
              </a:rPr>
              <a:t>nav</a:t>
            </a:r>
            <a:r>
              <a:rPr lang="cs-CZ" sz="1600" dirty="0">
                <a:solidFill>
                  <a:srgbClr val="00B0F0"/>
                </a:solidFill>
              </a:rPr>
              <a:t>{</a:t>
            </a:r>
            <a:r>
              <a:rPr lang="cs-CZ" sz="1600" dirty="0" err="1">
                <a:solidFill>
                  <a:srgbClr val="42D0A2"/>
                </a:solidFill>
              </a:rPr>
              <a:t>grid</a:t>
            </a:r>
            <a:r>
              <a:rPr lang="cs-CZ" sz="1600" dirty="0">
                <a:solidFill>
                  <a:srgbClr val="42D0A2"/>
                </a:solidFill>
              </a:rPr>
              <a:t>-area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nav</a:t>
            </a:r>
            <a:r>
              <a:rPr lang="cs-CZ" sz="1600" dirty="0"/>
              <a:t>;</a:t>
            </a:r>
            <a:r>
              <a:rPr lang="cs-CZ" sz="1600" dirty="0">
                <a:solidFill>
                  <a:srgbClr val="00B0F0"/>
                </a:solidFill>
              </a:rPr>
              <a:t>}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>
                <a:solidFill>
                  <a:srgbClr val="0070C0"/>
                </a:solidFill>
              </a:rPr>
              <a:t>#obsah</a:t>
            </a:r>
            <a:r>
              <a:rPr lang="cs-CZ" sz="1600" dirty="0">
                <a:solidFill>
                  <a:srgbClr val="00B0F0"/>
                </a:solidFill>
              </a:rPr>
              <a:t>{</a:t>
            </a:r>
            <a:r>
              <a:rPr lang="cs-CZ" sz="1600" dirty="0">
                <a:solidFill>
                  <a:srgbClr val="42D0A2"/>
                </a:solidFill>
              </a:rPr>
              <a:t>grid-area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obsah</a:t>
            </a:r>
            <a:r>
              <a:rPr lang="cs-CZ" sz="1600" dirty="0"/>
              <a:t>;</a:t>
            </a:r>
            <a:r>
              <a:rPr lang="cs-CZ" sz="1600" dirty="0">
                <a:solidFill>
                  <a:srgbClr val="00B0F0"/>
                </a:solidFill>
              </a:rPr>
              <a:t>}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600" dirty="0" err="1">
                <a:solidFill>
                  <a:srgbClr val="0070C0"/>
                </a:solidFill>
              </a:rPr>
              <a:t>footer</a:t>
            </a:r>
            <a:r>
              <a:rPr lang="cs-CZ" sz="1600" dirty="0">
                <a:solidFill>
                  <a:srgbClr val="00B0F0"/>
                </a:solidFill>
              </a:rPr>
              <a:t>{</a:t>
            </a:r>
            <a:r>
              <a:rPr lang="cs-CZ" sz="1600" dirty="0" err="1">
                <a:solidFill>
                  <a:srgbClr val="42D0A2"/>
                </a:solidFill>
              </a:rPr>
              <a:t>grid</a:t>
            </a:r>
            <a:r>
              <a:rPr lang="cs-CZ" sz="1600" dirty="0">
                <a:solidFill>
                  <a:srgbClr val="42D0A2"/>
                </a:solidFill>
              </a:rPr>
              <a:t>-area</a:t>
            </a:r>
            <a:r>
              <a:rPr lang="cs-CZ" sz="1600" dirty="0"/>
              <a:t>: </a:t>
            </a:r>
            <a:r>
              <a:rPr lang="cs-CZ" sz="1600" dirty="0">
                <a:solidFill>
                  <a:srgbClr val="FF0000"/>
                </a:solidFill>
              </a:rPr>
              <a:t>pata</a:t>
            </a:r>
            <a:r>
              <a:rPr lang="cs-CZ" sz="1600" dirty="0"/>
              <a:t>;</a:t>
            </a:r>
            <a:r>
              <a:rPr lang="cs-CZ" sz="1600" dirty="0">
                <a:solidFill>
                  <a:srgbClr val="00B0F0"/>
                </a:solidFill>
              </a:rPr>
              <a:t>}</a:t>
            </a:r>
          </a:p>
          <a:p>
            <a:pPr marL="0" indent="0">
              <a:lnSpc>
                <a:spcPct val="90000"/>
              </a:lnSpc>
              <a:buNone/>
            </a:pPr>
            <a:endParaRPr lang="cs-CZ" sz="11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215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89E20DA-E531-49BF-805B-B774FEFB1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C8643E0-C007-40D9-9098-0701B145A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Pro definici mřížky používejte ten způsob, který je pro vás nejlépe pochopitelný</a:t>
            </a:r>
          </a:p>
          <a:p>
            <a:r>
              <a:rPr lang="cs-CZ" dirty="0"/>
              <a:t>je jen na vás, jestli budete používat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-start, </a:t>
            </a:r>
            <a:r>
              <a:rPr lang="cs-CZ" dirty="0" err="1"/>
              <a:t>grid</a:t>
            </a:r>
            <a:r>
              <a:rPr lang="cs-CZ" dirty="0"/>
              <a:t>-</a:t>
            </a:r>
            <a:r>
              <a:rPr lang="cs-CZ" dirty="0" err="1"/>
              <a:t>column</a:t>
            </a:r>
            <a:r>
              <a:rPr lang="cs-CZ" dirty="0"/>
              <a:t>-end, ..., nebo </a:t>
            </a:r>
            <a:r>
              <a:rPr lang="cs-CZ" dirty="0" err="1"/>
              <a:t>grid-column</a:t>
            </a:r>
            <a:r>
              <a:rPr lang="cs-CZ" dirty="0"/>
              <a:t> (</a:t>
            </a:r>
            <a:r>
              <a:rPr lang="cs-CZ" dirty="0" err="1"/>
              <a:t>row</a:t>
            </a:r>
            <a:r>
              <a:rPr lang="cs-CZ" dirty="0"/>
              <a:t>), nebo </a:t>
            </a:r>
            <a:r>
              <a:rPr lang="cs-CZ" dirty="0" err="1"/>
              <a:t>grid</a:t>
            </a:r>
            <a:r>
              <a:rPr lang="cs-CZ" dirty="0"/>
              <a:t>-area nebo dokonce </a:t>
            </a:r>
            <a:r>
              <a:rPr lang="cs-CZ" dirty="0" err="1"/>
              <a:t>grid-tempalte-areas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0719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– hra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hra pro výuku </a:t>
            </a:r>
            <a:r>
              <a:rPr lang="cs-CZ" dirty="0" err="1"/>
              <a:t>grid</a:t>
            </a:r>
            <a:r>
              <a:rPr lang="cs-CZ" dirty="0"/>
              <a:t> </a:t>
            </a:r>
            <a:r>
              <a:rPr lang="cs-CZ" dirty="0" err="1"/>
              <a:t>systemu</a:t>
            </a:r>
            <a:r>
              <a:rPr lang="cs-CZ" dirty="0"/>
              <a:t>: </a:t>
            </a:r>
            <a:r>
              <a:rPr lang="cs-CZ" dirty="0">
                <a:hlinkClick r:id="rId2"/>
              </a:rPr>
              <a:t>http://cssgridgarden.com/#cs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55533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753278D-445B-4724-A717-E0C07259E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grid</a:t>
            </a:r>
            <a:r>
              <a:rPr lang="cs-CZ" dirty="0"/>
              <a:t> - zdroje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E41A16-29F7-4682-8629-902FB2A39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generátor </a:t>
            </a:r>
            <a:r>
              <a:rPr lang="cs-CZ" dirty="0" err="1"/>
              <a:t>gridu</a:t>
            </a:r>
            <a:r>
              <a:rPr lang="cs-CZ"/>
              <a:t>: </a:t>
            </a:r>
            <a:r>
              <a:rPr lang="cs-CZ">
                <a:hlinkClick r:id="rId2"/>
              </a:rPr>
              <a:t>https</a:t>
            </a:r>
            <a:r>
              <a:rPr lang="cs-CZ" dirty="0">
                <a:hlinkClick r:id="rId2"/>
              </a:rPr>
              <a:t>://grid.layoutit.com/</a:t>
            </a:r>
            <a:endParaRPr lang="cs-CZ" dirty="0"/>
          </a:p>
          <a:p>
            <a:r>
              <a:rPr lang="cs-CZ" dirty="0">
                <a:hlinkClick r:id="rId3"/>
              </a:rPr>
              <a:t>https://learncssgrid.com/</a:t>
            </a:r>
            <a:endParaRPr lang="cs-CZ" dirty="0"/>
          </a:p>
          <a:p>
            <a:r>
              <a:rPr lang="cs-CZ" dirty="0">
                <a:hlinkClick r:id="rId4"/>
              </a:rPr>
              <a:t>https://css-tricks.com/snippets/css/complete-guide-grid/</a:t>
            </a:r>
            <a:endParaRPr lang="cs-CZ" dirty="0"/>
          </a:p>
          <a:p>
            <a:r>
              <a:rPr lang="cs-CZ" dirty="0">
                <a:hlinkClick r:id="rId5"/>
              </a:rPr>
              <a:t>https://www.joshwcomeau.com/css/interactive-guide-to-grid/</a:t>
            </a:r>
            <a:endParaRPr lang="cs-CZ" dirty="0"/>
          </a:p>
          <a:p>
            <a:r>
              <a:rPr lang="cs-CZ" dirty="0">
                <a:hlinkClick r:id="rId6"/>
              </a:rPr>
              <a:t>https://www.v-kucera.cz/?tag=grid</a:t>
            </a: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2454560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1621</Words>
  <Application>Microsoft Office PowerPoint</Application>
  <PresentationFormat>Širokoúhlá obrazovka</PresentationFormat>
  <Paragraphs>210</Paragraphs>
  <Slides>28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28</vt:i4>
      </vt:variant>
    </vt:vector>
  </HeadingPairs>
  <TitlesOfParts>
    <vt:vector size="38" baseType="lpstr">
      <vt:lpstr>Arial</vt:lpstr>
      <vt:lpstr>Calibri</vt:lpstr>
      <vt:lpstr>Calibri Light</vt:lpstr>
      <vt:lpstr>Trebuchet MS</vt:lpstr>
      <vt:lpstr>Wingdings 2</vt:lpstr>
      <vt:lpstr>Wingdings 3</vt:lpstr>
      <vt:lpstr>HDOfficeLightV0</vt:lpstr>
      <vt:lpstr>1_HDOfficeLightV0</vt:lpstr>
      <vt:lpstr>2_HDOfficeLightV0</vt:lpstr>
      <vt:lpstr>Fazeta</vt:lpstr>
      <vt:lpstr>BGWE1</vt:lpstr>
      <vt:lpstr>grid system</vt:lpstr>
      <vt:lpstr>grid – obrázek zdroj: https://res.cloudinary.com/practicaldev/image/fetch/s--_YJvL5YJ--/c_limit%2Cf_auto%2Cfl_progressive%2Cq_auto%2Cw_880/https://i.ibb.co/dkYpKRT/grid.jpg</vt:lpstr>
      <vt:lpstr>grid – příklad</vt:lpstr>
      <vt:lpstr>grid system</vt:lpstr>
      <vt:lpstr>grid system</vt:lpstr>
      <vt:lpstr>šířka sloupce (řádku)</vt:lpstr>
      <vt:lpstr>minmax()</vt:lpstr>
      <vt:lpstr>repeat()</vt:lpstr>
      <vt:lpstr>grid-column-gap grid-row-gap</vt:lpstr>
      <vt:lpstr>grid-gap</vt:lpstr>
      <vt:lpstr>zarovnávání sloupců</vt:lpstr>
      <vt:lpstr>zarovnávání řádků</vt:lpstr>
      <vt:lpstr>grid – definování oblasti</vt:lpstr>
      <vt:lpstr>grid – definování oblasti</vt:lpstr>
      <vt:lpstr>grid – definování oblasti</vt:lpstr>
      <vt:lpstr>grid – definování oblasti</vt:lpstr>
      <vt:lpstr>grid – příklad, html kód</vt:lpstr>
      <vt:lpstr>grid-příklad</vt:lpstr>
      <vt:lpstr>definice pomocí již známých vlastností: grid-column-start (end), grid-row-start(end) </vt:lpstr>
      <vt:lpstr>definice pomocí již známých vlastností: grid-column, grid-row, ...</vt:lpstr>
      <vt:lpstr>definice pomocí již známých vlastností: grid-area</vt:lpstr>
      <vt:lpstr>grid-template-areas</vt:lpstr>
      <vt:lpstr>definice pomocí již známých vlastností: grid-column, grid-row, ...</vt:lpstr>
      <vt:lpstr>definice pomocí grid-template-areas</vt:lpstr>
      <vt:lpstr>grid</vt:lpstr>
      <vt:lpstr>grid – hra</vt:lpstr>
      <vt:lpstr>grid -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2026-02-08T14:38:27Z</dcterms:created>
  <dcterms:modified xsi:type="dcterms:W3CDTF">2026-02-08T14:38:33Z</dcterms:modified>
</cp:coreProperties>
</file>