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6" r:id="rId1"/>
  </p:sldMasterIdLst>
  <p:sldIdLst>
    <p:sldId id="256" r:id="rId2"/>
    <p:sldId id="257" r:id="rId3"/>
    <p:sldId id="264" r:id="rId4"/>
    <p:sldId id="262" r:id="rId5"/>
    <p:sldId id="265" r:id="rId6"/>
    <p:sldId id="280" r:id="rId7"/>
    <p:sldId id="281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8" r:id="rId18"/>
    <p:sldId id="277" r:id="rId19"/>
    <p:sldId id="282" r:id="rId20"/>
    <p:sldId id="279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D3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55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CD625-3AC2-42EE-9215-AB846EDF4321}" type="datetimeFigureOut">
              <a:rPr lang="cs-CZ" smtClean="0"/>
              <a:t>13.02.2023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A141-FDFE-4329-8AA7-C6755F25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6502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CD625-3AC2-42EE-9215-AB846EDF4321}" type="datetimeFigureOut">
              <a:rPr lang="cs-CZ" smtClean="0"/>
              <a:t>13.02.2023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A141-FDFE-4329-8AA7-C6755F25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1346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CD625-3AC2-42EE-9215-AB846EDF4321}" type="datetimeFigureOut">
              <a:rPr lang="cs-CZ" smtClean="0"/>
              <a:t>13.02.2023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A141-FDFE-4329-8AA7-C6755F259ACB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22769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CD625-3AC2-42EE-9215-AB846EDF4321}" type="datetimeFigureOut">
              <a:rPr lang="cs-CZ" smtClean="0"/>
              <a:t>13.02.2023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A141-FDFE-4329-8AA7-C6755F25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5029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CD625-3AC2-42EE-9215-AB846EDF4321}" type="datetimeFigureOut">
              <a:rPr lang="cs-CZ" smtClean="0"/>
              <a:t>13.02.2023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A141-FDFE-4329-8AA7-C6755F259ACB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85251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CD625-3AC2-42EE-9215-AB846EDF4321}" type="datetimeFigureOut">
              <a:rPr lang="cs-CZ" smtClean="0"/>
              <a:t>13.02.2023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A141-FDFE-4329-8AA7-C6755F25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95543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CD625-3AC2-42EE-9215-AB846EDF4321}" type="datetimeFigureOut">
              <a:rPr lang="cs-CZ" smtClean="0"/>
              <a:t>13.02.2023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A141-FDFE-4329-8AA7-C6755F25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77418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CD625-3AC2-42EE-9215-AB846EDF4321}" type="datetimeFigureOut">
              <a:rPr lang="cs-CZ" smtClean="0"/>
              <a:t>13.02.2023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A141-FDFE-4329-8AA7-C6755F25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2583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CD625-3AC2-42EE-9215-AB846EDF4321}" type="datetimeFigureOut">
              <a:rPr lang="cs-CZ" smtClean="0"/>
              <a:t>13.02.2023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A141-FDFE-4329-8AA7-C6755F25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5403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CD625-3AC2-42EE-9215-AB846EDF4321}" type="datetimeFigureOut">
              <a:rPr lang="cs-CZ" smtClean="0"/>
              <a:t>13.02.2023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A141-FDFE-4329-8AA7-C6755F25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8556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CD625-3AC2-42EE-9215-AB846EDF4321}" type="datetimeFigureOut">
              <a:rPr lang="cs-CZ" smtClean="0"/>
              <a:t>13.02.2023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A141-FDFE-4329-8AA7-C6755F25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6873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CD625-3AC2-42EE-9215-AB846EDF4321}" type="datetimeFigureOut">
              <a:rPr lang="cs-CZ" smtClean="0"/>
              <a:t>13.02.2023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A141-FDFE-4329-8AA7-C6755F25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4384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CD625-3AC2-42EE-9215-AB846EDF4321}" type="datetimeFigureOut">
              <a:rPr lang="cs-CZ" smtClean="0"/>
              <a:t>13.02.2023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A141-FDFE-4329-8AA7-C6755F25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7974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CD625-3AC2-42EE-9215-AB846EDF4321}" type="datetimeFigureOut">
              <a:rPr lang="cs-CZ" smtClean="0"/>
              <a:t>13.02.2023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A141-FDFE-4329-8AA7-C6755F25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8308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CD625-3AC2-42EE-9215-AB846EDF4321}" type="datetimeFigureOut">
              <a:rPr lang="cs-CZ" smtClean="0"/>
              <a:t>13.02.2023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A141-FDFE-4329-8AA7-C6755F25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238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A141-FDFE-4329-8AA7-C6755F259ACB}" type="slidenum">
              <a:rPr lang="cs-CZ" smtClean="0"/>
              <a:t>‹#›</a:t>
            </a:fld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CD625-3AC2-42EE-9215-AB846EDF4321}" type="datetimeFigureOut">
              <a:rPr lang="cs-CZ" smtClean="0"/>
              <a:t>13.02.2023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191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CD625-3AC2-42EE-9215-AB846EDF4321}" type="datetimeFigureOut">
              <a:rPr lang="cs-CZ" smtClean="0"/>
              <a:t>13.02.2023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D23A141-FDFE-4329-8AA7-C6755F25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7850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css/css3_gradients.asp" TargetMode="External"/><Relationship Id="rId2" Type="http://schemas.openxmlformats.org/officeDocument/2006/relationships/hyperlink" Target="https://www.vzhurudolu.cz/prirucka/css3-gradient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-kucera.cz/?tag=gradients" TargetMode="External"/><Relationship Id="rId5" Type="http://schemas.openxmlformats.org/officeDocument/2006/relationships/hyperlink" Target="https://www.joshwcomeau.com/gradient-generator/" TargetMode="External"/><Relationship Id="rId4" Type="http://schemas.openxmlformats.org/officeDocument/2006/relationships/hyperlink" Target="https://bennettfeely.com/scales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783C067-F8BF-4755-B516-8A0CD74C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2ED796EC-E7FF-46DB-B912-FB08BF12AA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549A2DAB-B431-487D-95AD-BB0FECB49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5ECDEE1-7093-418F-9CF5-24EEB115C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45062AF-EB11-4651-BC4A-4DA21768D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>
            <a:normAutofit/>
          </a:bodyPr>
          <a:lstStyle/>
          <a:p>
            <a:r>
              <a:rPr lang="cs-CZ" dirty="0"/>
              <a:t>Mgr. Vlastislav Kučera, Ph.D.</a:t>
            </a:r>
          </a:p>
          <a:p>
            <a:r>
              <a:rPr lang="cs-CZ" dirty="0"/>
              <a:t>gradienty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7067" y="1397000"/>
            <a:ext cx="7766936" cy="2653836"/>
          </a:xfrm>
        </p:spPr>
        <p:txBody>
          <a:bodyPr>
            <a:normAutofit/>
          </a:bodyPr>
          <a:lstStyle/>
          <a:p>
            <a:r>
              <a:rPr lang="cs-CZ" dirty="0"/>
              <a:t>BGWE2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0819F787-32B4-46A8-BC57-C6571BCEE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67493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95E2828-656F-49AE-AC01-66D7E05C2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lineární gradienty - příklady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BF474A-CD86-471F-81E3-AE6DFE67B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background-image: </a:t>
            </a:r>
            <a:r>
              <a:rPr lang="cs-CZ" dirty="0" err="1"/>
              <a:t>linear</a:t>
            </a:r>
            <a:r>
              <a:rPr lang="cs-CZ" dirty="0"/>
              <a:t>-gradient(45deg, </a:t>
            </a:r>
            <a:r>
              <a:rPr lang="cs-CZ" dirty="0" err="1"/>
              <a:t>rgb</a:t>
            </a:r>
            <a:r>
              <a:rPr lang="cs-CZ" dirty="0"/>
              <a:t>(206,0,88), </a:t>
            </a:r>
            <a:r>
              <a:rPr lang="cs-CZ" dirty="0" err="1"/>
              <a:t>rgb</a:t>
            </a:r>
            <a:r>
              <a:rPr lang="cs-CZ" dirty="0"/>
              <a:t>(0,159,223))</a:t>
            </a:r>
          </a:p>
          <a:p>
            <a:pPr lvl="1"/>
            <a:r>
              <a:rPr lang="cs-CZ" dirty="0"/>
              <a:t>růžová začne vlevo dole a postupně přejde do modré, která končí vpravo nahoře</a:t>
            </a:r>
          </a:p>
          <a:p>
            <a:pPr lvl="1"/>
            <a:r>
              <a:rPr lang="cs-CZ" dirty="0"/>
              <a:t>výsledek: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1" name="Obrázek 10" descr="Obsah obrázku kreslení&#10;&#10;Popis byl vytvořen automaticky">
            <a:extLst>
              <a:ext uri="{FF2B5EF4-FFF2-40B4-BE49-F238E27FC236}">
                <a16:creationId xmlns:a16="http://schemas.microsoft.com/office/drawing/2014/main" id="{C3B3F0DE-9542-4D0C-9336-1A80A1FC4A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776" y="3501009"/>
            <a:ext cx="2133898" cy="2181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656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95E2828-656F-49AE-AC01-66D7E05C2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lineární gradienty - příklady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BF474A-CD86-471F-81E3-AE6DFE67B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background-image: </a:t>
            </a:r>
            <a:r>
              <a:rPr lang="cs-CZ" dirty="0" err="1"/>
              <a:t>linear</a:t>
            </a:r>
            <a:r>
              <a:rPr lang="cs-CZ" dirty="0"/>
              <a:t>-gradient(135deg, </a:t>
            </a:r>
            <a:r>
              <a:rPr lang="cs-CZ" dirty="0" err="1"/>
              <a:t>rgb</a:t>
            </a:r>
            <a:r>
              <a:rPr lang="cs-CZ" dirty="0"/>
              <a:t>(206,0,88), </a:t>
            </a:r>
            <a:r>
              <a:rPr lang="cs-CZ" dirty="0" err="1"/>
              <a:t>rgb</a:t>
            </a:r>
            <a:r>
              <a:rPr lang="cs-CZ" dirty="0"/>
              <a:t>(0,159,223))</a:t>
            </a:r>
          </a:p>
          <a:p>
            <a:pPr lvl="1"/>
            <a:r>
              <a:rPr lang="cs-CZ" dirty="0"/>
              <a:t>růžová začne vlevo nahoře a postupně přejde do modré, která končí vpravo dole</a:t>
            </a:r>
          </a:p>
          <a:p>
            <a:pPr lvl="1"/>
            <a:r>
              <a:rPr lang="cs-CZ" dirty="0"/>
              <a:t>výsledek:</a:t>
            </a:r>
          </a:p>
          <a:p>
            <a:endParaRPr lang="cs-CZ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1" name="Obrázek 10" descr="Obsah obrázku kreslení&#10;&#10;Popis byl vytvořen automaticky">
            <a:extLst>
              <a:ext uri="{FF2B5EF4-FFF2-40B4-BE49-F238E27FC236}">
                <a16:creationId xmlns:a16="http://schemas.microsoft.com/office/drawing/2014/main" id="{2AF57A03-7740-4FC0-A194-35AED78A3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761" y="3501008"/>
            <a:ext cx="2124371" cy="215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225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95E2828-656F-49AE-AC01-66D7E05C2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lineární gradienty - příklady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BF474A-CD86-471F-81E3-AE6DFE67B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background-image: </a:t>
            </a:r>
            <a:r>
              <a:rPr lang="cs-CZ" dirty="0" err="1"/>
              <a:t>linear</a:t>
            </a:r>
            <a:r>
              <a:rPr lang="cs-CZ" dirty="0"/>
              <a:t>-gradient(225deg, </a:t>
            </a:r>
            <a:r>
              <a:rPr lang="cs-CZ" dirty="0" err="1"/>
              <a:t>rgb</a:t>
            </a:r>
            <a:r>
              <a:rPr lang="cs-CZ" dirty="0"/>
              <a:t>(206,0,88), </a:t>
            </a:r>
            <a:r>
              <a:rPr lang="cs-CZ" dirty="0" err="1"/>
              <a:t>rgb</a:t>
            </a:r>
            <a:r>
              <a:rPr lang="cs-CZ" dirty="0"/>
              <a:t>(0,159,223))</a:t>
            </a:r>
          </a:p>
          <a:p>
            <a:pPr lvl="1"/>
            <a:r>
              <a:rPr lang="cs-CZ" dirty="0"/>
              <a:t>růžová začne vpravo nahoře a postupně přejde do modré, která končí vlevo dole</a:t>
            </a:r>
          </a:p>
          <a:p>
            <a:pPr lvl="1"/>
            <a:r>
              <a:rPr lang="cs-CZ" dirty="0"/>
              <a:t>výsledek:</a:t>
            </a:r>
          </a:p>
          <a:p>
            <a:endParaRPr lang="cs-CZ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60C001AF-DB58-42EB-98F6-E11560CF37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576" y="3573017"/>
            <a:ext cx="2143424" cy="2124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735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95E2828-656F-49AE-AC01-66D7E05C2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lineární gradienty - příklady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BF474A-CD86-471F-81E3-AE6DFE67B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background-image: </a:t>
            </a:r>
            <a:r>
              <a:rPr lang="cs-CZ" dirty="0" err="1"/>
              <a:t>linear</a:t>
            </a:r>
            <a:r>
              <a:rPr lang="cs-CZ" dirty="0"/>
              <a:t>-gradient(315deg, </a:t>
            </a:r>
            <a:r>
              <a:rPr lang="cs-CZ" dirty="0" err="1"/>
              <a:t>rgb</a:t>
            </a:r>
            <a:r>
              <a:rPr lang="cs-CZ" dirty="0"/>
              <a:t>(206,0,88), </a:t>
            </a:r>
            <a:r>
              <a:rPr lang="cs-CZ" dirty="0" err="1"/>
              <a:t>rgb</a:t>
            </a:r>
            <a:r>
              <a:rPr lang="cs-CZ" dirty="0"/>
              <a:t>(0,159,223))</a:t>
            </a:r>
          </a:p>
          <a:p>
            <a:pPr lvl="1"/>
            <a:r>
              <a:rPr lang="cs-CZ" dirty="0"/>
              <a:t>růžová začne vpravo dole a postupně přejde do modré, která končí vlevo nahoře</a:t>
            </a:r>
          </a:p>
          <a:p>
            <a:pPr lvl="1"/>
            <a:r>
              <a:rPr lang="cs-CZ" dirty="0"/>
              <a:t>výsledek:</a:t>
            </a:r>
          </a:p>
          <a:p>
            <a:endParaRPr lang="cs-CZ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1" name="Obrázek 10" descr="Obsah obrázku kreslení&#10;&#10;Popis byl vytvořen automaticky">
            <a:extLst>
              <a:ext uri="{FF2B5EF4-FFF2-40B4-BE49-F238E27FC236}">
                <a16:creationId xmlns:a16="http://schemas.microsoft.com/office/drawing/2014/main" id="{42454535-9360-4977-AACD-CEAED661B6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761" y="3462868"/>
            <a:ext cx="2114845" cy="2067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7324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95E2828-656F-49AE-AC01-66D7E05C2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lineární gradienty - příklady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BF474A-CD86-471F-81E3-AE6DFE67B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můžeme použít i více barev</a:t>
            </a:r>
          </a:p>
          <a:p>
            <a:r>
              <a:rPr lang="cs-CZ" dirty="0"/>
              <a:t>background-image: </a:t>
            </a:r>
            <a:r>
              <a:rPr lang="cs-CZ" dirty="0" err="1"/>
              <a:t>linear</a:t>
            </a:r>
            <a:r>
              <a:rPr lang="cs-CZ" dirty="0"/>
              <a:t>-gradient(90deg, </a:t>
            </a:r>
            <a:r>
              <a:rPr lang="cs-CZ" dirty="0" err="1"/>
              <a:t>rgb</a:t>
            </a:r>
            <a:r>
              <a:rPr lang="cs-CZ" dirty="0"/>
              <a:t>(206,0,88), </a:t>
            </a:r>
            <a:r>
              <a:rPr lang="cs-CZ" dirty="0" err="1"/>
              <a:t>rgb</a:t>
            </a:r>
            <a:r>
              <a:rPr lang="cs-CZ" dirty="0"/>
              <a:t>(0,159,223), </a:t>
            </a:r>
            <a:r>
              <a:rPr lang="cs-CZ" dirty="0" err="1"/>
              <a:t>rgb</a:t>
            </a:r>
            <a:r>
              <a:rPr lang="cs-CZ" dirty="0"/>
              <a:t>(255,163,0))</a:t>
            </a:r>
          </a:p>
          <a:p>
            <a:pPr lvl="1"/>
            <a:r>
              <a:rPr lang="cs-CZ" dirty="0"/>
              <a:t>výsledek:</a:t>
            </a:r>
          </a:p>
          <a:p>
            <a:endParaRPr lang="cs-CZ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1" name="Obrázek 10" descr="Obsah obrázku kreslení&#10;&#10;Popis byl vytvořen automaticky">
            <a:extLst>
              <a:ext uri="{FF2B5EF4-FFF2-40B4-BE49-F238E27FC236}">
                <a16:creationId xmlns:a16="http://schemas.microsoft.com/office/drawing/2014/main" id="{2D92EBCA-72AE-4FD4-94F6-681BE50448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753" y="3429000"/>
            <a:ext cx="4020111" cy="2029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456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95E2828-656F-49AE-AC01-66D7E05C2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lineární gradienty - příklady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BF474A-CD86-471F-81E3-AE6DFE67B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background-image: </a:t>
            </a:r>
            <a:r>
              <a:rPr lang="cs-CZ" dirty="0" err="1"/>
              <a:t>linear</a:t>
            </a:r>
            <a:r>
              <a:rPr lang="cs-CZ" dirty="0"/>
              <a:t>-gradient(60deg, </a:t>
            </a:r>
            <a:r>
              <a:rPr lang="cs-CZ" dirty="0" err="1"/>
              <a:t>rgb</a:t>
            </a:r>
            <a:r>
              <a:rPr lang="cs-CZ" dirty="0"/>
              <a:t>(206,0,88), </a:t>
            </a:r>
            <a:r>
              <a:rPr lang="cs-CZ" dirty="0" err="1"/>
              <a:t>rgb</a:t>
            </a:r>
            <a:r>
              <a:rPr lang="cs-CZ" dirty="0"/>
              <a:t>(0,159,223), </a:t>
            </a:r>
            <a:r>
              <a:rPr lang="cs-CZ" dirty="0" err="1"/>
              <a:t>rgb</a:t>
            </a:r>
            <a:r>
              <a:rPr lang="cs-CZ" dirty="0"/>
              <a:t>(132,189,0))</a:t>
            </a:r>
          </a:p>
          <a:p>
            <a:pPr lvl="1"/>
            <a:r>
              <a:rPr lang="cs-CZ" dirty="0"/>
              <a:t>výsledek:</a:t>
            </a:r>
          </a:p>
          <a:p>
            <a:endParaRPr lang="cs-CZ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1" name="Obrázek 10" descr="Obsah obrázku elektronika, počítač, kreslení&#10;&#10;Popis byl vytvořen automaticky">
            <a:extLst>
              <a:ext uri="{FF2B5EF4-FFF2-40B4-BE49-F238E27FC236}">
                <a16:creationId xmlns:a16="http://schemas.microsoft.com/office/drawing/2014/main" id="{445A80FF-7A36-4094-B39C-C767E175B7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753" y="3034027"/>
            <a:ext cx="4020111" cy="2133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612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95E2828-656F-49AE-AC01-66D7E05C2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lineární gradienty - příklady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BF474A-CD86-471F-81E3-AE6DFE67B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background-image: </a:t>
            </a:r>
            <a:r>
              <a:rPr lang="cs-CZ" dirty="0" err="1"/>
              <a:t>linear</a:t>
            </a:r>
            <a:r>
              <a:rPr lang="cs-CZ" dirty="0"/>
              <a:t>-gradient(30deg, </a:t>
            </a:r>
            <a:r>
              <a:rPr lang="cs-CZ" dirty="0" err="1"/>
              <a:t>rgb</a:t>
            </a:r>
            <a:r>
              <a:rPr lang="cs-CZ" dirty="0"/>
              <a:t>(206,0,88), </a:t>
            </a:r>
            <a:r>
              <a:rPr lang="cs-CZ" dirty="0" err="1"/>
              <a:t>rgb</a:t>
            </a:r>
            <a:r>
              <a:rPr lang="cs-CZ" dirty="0"/>
              <a:t>(0,159,223), </a:t>
            </a:r>
            <a:r>
              <a:rPr lang="cs-CZ" dirty="0" err="1"/>
              <a:t>rgb</a:t>
            </a:r>
            <a:r>
              <a:rPr lang="cs-CZ" dirty="0"/>
              <a:t>(132,189,0), </a:t>
            </a:r>
            <a:r>
              <a:rPr lang="cs-CZ" dirty="0" err="1"/>
              <a:t>rgb</a:t>
            </a:r>
            <a:r>
              <a:rPr lang="cs-CZ" dirty="0"/>
              <a:t>(255,163,0))</a:t>
            </a:r>
          </a:p>
          <a:p>
            <a:pPr lvl="1"/>
            <a:r>
              <a:rPr lang="cs-CZ" dirty="0"/>
              <a:t>výsledek:</a:t>
            </a:r>
          </a:p>
          <a:p>
            <a:endParaRPr lang="cs-CZ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1" name="Obrázek 10" descr="Obsah obrázku počítač, kreslení&#10;&#10;Popis byl vytvořen automaticky">
            <a:extLst>
              <a:ext uri="{FF2B5EF4-FFF2-40B4-BE49-F238E27FC236}">
                <a16:creationId xmlns:a16="http://schemas.microsoft.com/office/drawing/2014/main" id="{9640A581-A0FB-4BA2-ACAC-DEEEAD5D59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752" y="3284984"/>
            <a:ext cx="4048690" cy="209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4525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CADCA85-BE1C-4099-A62A-5C31DBB97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lineární gradienty – zarážky barev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A75F0F-3736-4AC9-BBDA-B1FDCF570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u barev je možné zadat, kam až bude daná barva zasahovat, resp. kolik plochy vyplní</a:t>
            </a:r>
          </a:p>
          <a:p>
            <a:r>
              <a:rPr lang="cs-CZ" dirty="0" err="1"/>
              <a:t>linear</a:t>
            </a:r>
            <a:r>
              <a:rPr lang="cs-CZ" dirty="0"/>
              <a:t>-gradient(90deg, </a:t>
            </a:r>
            <a:r>
              <a:rPr lang="cs-CZ" dirty="0" err="1"/>
              <a:t>rgb</a:t>
            </a:r>
            <a:r>
              <a:rPr lang="cs-CZ" dirty="0"/>
              <a:t>(206,0,88) 25%,  </a:t>
            </a:r>
            <a:r>
              <a:rPr lang="cs-CZ" dirty="0" err="1"/>
              <a:t>rgb</a:t>
            </a:r>
            <a:r>
              <a:rPr lang="cs-CZ" dirty="0"/>
              <a:t>(0,159,223) 50%, </a:t>
            </a:r>
            <a:r>
              <a:rPr lang="cs-CZ" dirty="0" err="1"/>
              <a:t>rgb</a:t>
            </a:r>
            <a:r>
              <a:rPr lang="cs-CZ" dirty="0"/>
              <a:t>(255,163,0) 75%)</a:t>
            </a:r>
          </a:p>
          <a:p>
            <a:pPr lvl="1"/>
            <a:r>
              <a:rPr lang="cs-CZ" dirty="0"/>
              <a:t>žlutá vyplní 25% plochy, pak přejde do modré, modrá bude v polovině plochy, pak začne přecházet do žluté, přechod skončí v75% plochy a pak už bude jenom žlutá</a:t>
            </a:r>
          </a:p>
          <a:p>
            <a:r>
              <a:rPr lang="cs-CZ" dirty="0"/>
              <a:t>výsledek: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1" name="Obrázek 10" descr="Obsah obrázku kreslení&#10;&#10;Popis byl vytvořen automaticky">
            <a:extLst>
              <a:ext uri="{FF2B5EF4-FFF2-40B4-BE49-F238E27FC236}">
                <a16:creationId xmlns:a16="http://schemas.microsoft.com/office/drawing/2014/main" id="{7D4859C6-BF28-492F-94A4-EB1368F240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5721" y="4509120"/>
            <a:ext cx="4010585" cy="207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6115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FAC2769-CB6C-4839-872E-8C025256E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lineární gradienty – ostré hrany mezi barvami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0172E7-0116-453B-ABDE-5DF245FFE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pokud u jedné barvy zadáme, kde má končit a u druhé nastavíme stejnou hodnotu procent pro začátek, vznikne tzv. ostrá hrana</a:t>
            </a:r>
          </a:p>
          <a:p>
            <a:r>
              <a:rPr lang="cs-CZ" dirty="0"/>
              <a:t>př.:</a:t>
            </a:r>
          </a:p>
          <a:p>
            <a:pPr lvl="1"/>
            <a:r>
              <a:rPr lang="cs-CZ" dirty="0" err="1"/>
              <a:t>linear</a:t>
            </a:r>
            <a:r>
              <a:rPr lang="cs-CZ" dirty="0"/>
              <a:t>-gradient(45deg, </a:t>
            </a:r>
            <a:r>
              <a:rPr lang="cs-CZ" dirty="0" err="1"/>
              <a:t>rgb</a:t>
            </a:r>
            <a:r>
              <a:rPr lang="cs-CZ" dirty="0"/>
              <a:t>(206,0,88) 40%,  </a:t>
            </a:r>
            <a:r>
              <a:rPr lang="cs-CZ" dirty="0" err="1"/>
              <a:t>rgb</a:t>
            </a:r>
            <a:r>
              <a:rPr lang="cs-CZ" dirty="0"/>
              <a:t>(0,159,223) 40%, </a:t>
            </a:r>
            <a:r>
              <a:rPr lang="cs-CZ" dirty="0" err="1"/>
              <a:t>rgb</a:t>
            </a:r>
            <a:r>
              <a:rPr lang="cs-CZ" dirty="0"/>
              <a:t>(0,159,223)) – musí se zadat počáteční barva a kde bude končit, další barva, která bude začínat na pozici, kde končí počáteční barva a dále musíme zadat koncovou barvu</a:t>
            </a:r>
          </a:p>
          <a:p>
            <a:pPr lvl="1"/>
            <a:r>
              <a:rPr lang="cs-CZ" dirty="0"/>
              <a:t>výsledek: 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1" name="Obrázek 10" descr="Obsah obrázku kreslení&#10;&#10;Popis byl vytvořen automaticky">
            <a:extLst>
              <a:ext uri="{FF2B5EF4-FFF2-40B4-BE49-F238E27FC236}">
                <a16:creationId xmlns:a16="http://schemas.microsoft.com/office/drawing/2014/main" id="{A2BF9869-FC62-42B9-BE91-954B006784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691" y="4256994"/>
            <a:ext cx="4067743" cy="2162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9522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0EEFBAC-8A12-4C7E-927E-98217D99C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opakování gradientů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330EAA-1B5D-48F7-AE6E-F0EC8BD7D2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pro případ, že chceme gradienty opakovat</a:t>
            </a:r>
          </a:p>
          <a:p>
            <a:r>
              <a:rPr lang="cs-CZ" dirty="0" err="1"/>
              <a:t>repeating</a:t>
            </a:r>
            <a:r>
              <a:rPr lang="cs-CZ" dirty="0"/>
              <a:t>-</a:t>
            </a:r>
            <a:r>
              <a:rPr lang="cs-CZ" dirty="0" err="1"/>
              <a:t>linear</a:t>
            </a:r>
            <a:r>
              <a:rPr lang="cs-CZ" dirty="0"/>
              <a:t>-gradient</a:t>
            </a:r>
          </a:p>
          <a:p>
            <a:r>
              <a:rPr lang="cs-CZ" dirty="0"/>
              <a:t>př.:</a:t>
            </a:r>
          </a:p>
          <a:p>
            <a:pPr lvl="1"/>
            <a:r>
              <a:rPr lang="en-US" dirty="0"/>
              <a:t>background-image: repeating-linear-gradient(90deg, </a:t>
            </a:r>
            <a:r>
              <a:rPr lang="en-US" dirty="0" err="1"/>
              <a:t>rgba</a:t>
            </a:r>
            <a:r>
              <a:rPr lang="en-US" dirty="0"/>
              <a:t>(0,0,0,0.5) 10%, </a:t>
            </a:r>
            <a:r>
              <a:rPr lang="en-US" dirty="0" err="1"/>
              <a:t>rgba</a:t>
            </a:r>
            <a:r>
              <a:rPr lang="en-US" dirty="0"/>
              <a:t>(0,0,0,0.1) 30%);</a:t>
            </a:r>
            <a:endParaRPr lang="cs-CZ" dirty="0"/>
          </a:p>
          <a:p>
            <a:endParaRPr lang="cs-CZ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50895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Obsah přednášky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lineární gradienty</a:t>
            </a: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66032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BC46BC4-0DFA-4505-9FA9-E17CF79D3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lineární gradienty - odkazy</a:t>
            </a:r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014E41C-189F-4FE5-8ADE-AC2BAA68F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>
                <a:hlinkClick r:id="rId2"/>
              </a:rPr>
              <a:t>https://www.vzhurudolu.cz/prirucka/css3-gradients</a:t>
            </a:r>
            <a:endParaRPr lang="cs-CZ" dirty="0"/>
          </a:p>
          <a:p>
            <a:r>
              <a:rPr lang="cs-CZ" dirty="0">
                <a:hlinkClick r:id="rId3"/>
              </a:rPr>
              <a:t>https://www.w3schools.com/css/css3_gradients.asp</a:t>
            </a:r>
            <a:endParaRPr lang="cs-CZ" dirty="0"/>
          </a:p>
          <a:p>
            <a:r>
              <a:rPr lang="cs-CZ" dirty="0">
                <a:hlinkClick r:id="rId4"/>
              </a:rPr>
              <a:t>https://bennettfeely.com/scales/</a:t>
            </a:r>
            <a:endParaRPr lang="cs-CZ" dirty="0"/>
          </a:p>
          <a:p>
            <a:r>
              <a:rPr lang="cs-CZ" dirty="0">
                <a:hlinkClick r:id="rId5"/>
              </a:rPr>
              <a:t>https://www.joshwcomeau.com/gradient-generator/</a:t>
            </a:r>
            <a:endParaRPr lang="cs-CZ" dirty="0"/>
          </a:p>
          <a:p>
            <a:r>
              <a:rPr lang="cs-CZ" dirty="0">
                <a:hlinkClick r:id="rId6"/>
              </a:rPr>
              <a:t>https://v-kucera.cz/?tag=gradients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3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14330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3BB899E-1153-4E9D-A0CF-3ADEA540E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Úvod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1C55E34-2506-41F4-AE35-2EA0B1A5C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pozadí prvku může být:</a:t>
            </a:r>
          </a:p>
          <a:p>
            <a:pPr lvl="1"/>
            <a:r>
              <a:rPr lang="cs-CZ" dirty="0"/>
              <a:t>barva</a:t>
            </a:r>
          </a:p>
          <a:p>
            <a:pPr lvl="1"/>
            <a:r>
              <a:rPr lang="cs-CZ" dirty="0"/>
              <a:t>obrázek</a:t>
            </a:r>
          </a:p>
          <a:p>
            <a:pPr lvl="1"/>
            <a:r>
              <a:rPr lang="cs-CZ" dirty="0"/>
              <a:t>a nově i gradienty (přechody mezi dvěma nebo více barvami)</a:t>
            </a:r>
          </a:p>
          <a:p>
            <a:r>
              <a:rPr lang="cs-CZ" dirty="0"/>
              <a:t>přechod může být i obrázek vytvořený v grafickém editoru</a:t>
            </a:r>
          </a:p>
          <a:p>
            <a:r>
              <a:rPr lang="cs-CZ" dirty="0"/>
              <a:t>nebo jej můžeme definovat pomocí hodnoty </a:t>
            </a:r>
            <a:r>
              <a:rPr lang="cs-CZ" b="1" dirty="0" err="1"/>
              <a:t>linear</a:t>
            </a:r>
            <a:r>
              <a:rPr lang="cs-CZ" b="1" dirty="0"/>
              <a:t>-gradient</a:t>
            </a:r>
            <a:r>
              <a:rPr lang="cs-CZ" dirty="0"/>
              <a:t> vlastnosti </a:t>
            </a:r>
            <a:r>
              <a:rPr lang="cs-CZ" b="1" dirty="0"/>
              <a:t>background-image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73022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lineární gradienty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 err="1"/>
              <a:t>linear</a:t>
            </a:r>
            <a:r>
              <a:rPr lang="cs-CZ" dirty="0"/>
              <a:t>-gradient</a:t>
            </a:r>
          </a:p>
          <a:p>
            <a:r>
              <a:rPr lang="cs-CZ" dirty="0"/>
              <a:t>definuje se směr gradientu, barvy obsažené v gradientu</a:t>
            </a:r>
          </a:p>
          <a:p>
            <a:r>
              <a:rPr lang="cs-CZ" dirty="0"/>
              <a:t>směr:</a:t>
            </a:r>
          </a:p>
          <a:p>
            <a:pPr lvl="1"/>
            <a:r>
              <a:rPr lang="cs-CZ" dirty="0"/>
              <a:t>úhel nebo směr, kam má gradient (přechod) směřovat</a:t>
            </a:r>
          </a:p>
          <a:p>
            <a:r>
              <a:rPr lang="cs-CZ" dirty="0"/>
              <a:t>barvy:</a:t>
            </a:r>
          </a:p>
          <a:p>
            <a:pPr lvl="1"/>
            <a:r>
              <a:rPr lang="cs-CZ" dirty="0"/>
              <a:t>název barvy, kód barvy (</a:t>
            </a:r>
            <a:r>
              <a:rPr lang="cs-CZ" dirty="0" err="1"/>
              <a:t>rgb</a:t>
            </a:r>
            <a:r>
              <a:rPr lang="cs-CZ" dirty="0"/>
              <a:t>, </a:t>
            </a:r>
            <a:r>
              <a:rPr lang="cs-CZ" dirty="0" err="1"/>
              <a:t>rgba</a:t>
            </a:r>
            <a:r>
              <a:rPr lang="cs-CZ" dirty="0"/>
              <a:t>, ...)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05855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6FDB1D2-FB77-4649-9974-28189B4BB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lineární gradienty - směr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D10FD0-42C8-4061-8C00-29CE31C36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cs-CZ" sz="1400"/>
              <a:t>zadává se pomocí stupňů</a:t>
            </a:r>
          </a:p>
          <a:p>
            <a:pPr lvl="1">
              <a:lnSpc>
                <a:spcPct val="90000"/>
              </a:lnSpc>
            </a:pPr>
            <a:r>
              <a:rPr lang="cs-CZ" sz="1400"/>
              <a:t>rozsah: 0 - 360</a:t>
            </a:r>
          </a:p>
          <a:p>
            <a:pPr lvl="1">
              <a:lnSpc>
                <a:spcPct val="90000"/>
              </a:lnSpc>
            </a:pPr>
            <a:r>
              <a:rPr lang="cs-CZ" sz="1400"/>
              <a:t>za číslem musí být jednotka</a:t>
            </a:r>
          </a:p>
          <a:p>
            <a:pPr lvl="1">
              <a:lnSpc>
                <a:spcPct val="90000"/>
              </a:lnSpc>
            </a:pPr>
            <a:r>
              <a:rPr lang="cs-CZ" sz="1400"/>
              <a:t>v tomto případě „</a:t>
            </a:r>
            <a:r>
              <a:rPr lang="cs-CZ" sz="1400" err="1"/>
              <a:t>deg</a:t>
            </a:r>
            <a:r>
              <a:rPr lang="cs-CZ" sz="1400"/>
              <a:t>“</a:t>
            </a:r>
          </a:p>
          <a:p>
            <a:pPr lvl="1">
              <a:lnSpc>
                <a:spcPct val="90000"/>
              </a:lnSpc>
            </a:pPr>
            <a:r>
              <a:rPr lang="cs-CZ" sz="1400"/>
              <a:t>př.: 60deg</a:t>
            </a:r>
          </a:p>
          <a:p>
            <a:pPr>
              <a:lnSpc>
                <a:spcPct val="90000"/>
              </a:lnSpc>
            </a:pPr>
            <a:r>
              <a:rPr lang="cs-CZ" sz="1400"/>
              <a:t>nebo klíčovým slovem</a:t>
            </a:r>
          </a:p>
          <a:p>
            <a:pPr lvl="1">
              <a:lnSpc>
                <a:spcPct val="90000"/>
              </a:lnSpc>
            </a:pPr>
            <a:r>
              <a:rPr lang="cs-CZ" sz="1400"/>
              <a:t>to top, to </a:t>
            </a:r>
            <a:r>
              <a:rPr lang="cs-CZ" sz="1400" err="1"/>
              <a:t>right</a:t>
            </a:r>
            <a:r>
              <a:rPr lang="cs-CZ" sz="1400"/>
              <a:t>, to </a:t>
            </a:r>
            <a:r>
              <a:rPr lang="cs-CZ" sz="1400" err="1"/>
              <a:t>bottom</a:t>
            </a:r>
            <a:r>
              <a:rPr lang="cs-CZ" sz="1400"/>
              <a:t>, to </a:t>
            </a:r>
            <a:r>
              <a:rPr lang="cs-CZ" sz="1400" err="1"/>
              <a:t>left</a:t>
            </a:r>
            <a:endParaRPr lang="cs-CZ" sz="1400"/>
          </a:p>
          <a:p>
            <a:pPr>
              <a:lnSpc>
                <a:spcPct val="90000"/>
              </a:lnSpc>
            </a:pPr>
            <a:r>
              <a:rPr lang="cs-CZ" sz="1400"/>
              <a:t>výchozí hodnota (tj. když nebude zadaná)</a:t>
            </a:r>
          </a:p>
          <a:p>
            <a:pPr lvl="1">
              <a:lnSpc>
                <a:spcPct val="90000"/>
              </a:lnSpc>
            </a:pPr>
            <a:r>
              <a:rPr lang="cs-CZ" sz="1400"/>
              <a:t>to </a:t>
            </a:r>
            <a:r>
              <a:rPr lang="cs-CZ" sz="1400" err="1"/>
              <a:t>bottom</a:t>
            </a:r>
            <a:r>
              <a:rPr lang="cs-CZ" sz="1400"/>
              <a:t> nebo 180deg (jinak to </a:t>
            </a:r>
            <a:r>
              <a:rPr lang="cs-CZ" sz="1400" err="1"/>
              <a:t>bottom</a:t>
            </a:r>
            <a:r>
              <a:rPr lang="cs-CZ" sz="1400"/>
              <a:t> = 180deg)</a:t>
            </a:r>
          </a:p>
          <a:p>
            <a:pPr>
              <a:lnSpc>
                <a:spcPct val="90000"/>
              </a:lnSpc>
            </a:pPr>
            <a:r>
              <a:rPr lang="cs-CZ" sz="1400"/>
              <a:t>další ekvivalentní hodnoty</a:t>
            </a:r>
          </a:p>
          <a:p>
            <a:pPr lvl="1">
              <a:lnSpc>
                <a:spcPct val="90000"/>
              </a:lnSpc>
            </a:pPr>
            <a:r>
              <a:rPr lang="cs-CZ" sz="1400"/>
              <a:t>to top = 0deg, to </a:t>
            </a:r>
            <a:r>
              <a:rPr lang="cs-CZ" sz="1400" err="1"/>
              <a:t>right</a:t>
            </a:r>
            <a:r>
              <a:rPr lang="cs-CZ" sz="1400"/>
              <a:t> = 90deg, to </a:t>
            </a:r>
            <a:r>
              <a:rPr lang="cs-CZ" sz="1400" err="1"/>
              <a:t>left</a:t>
            </a:r>
            <a:r>
              <a:rPr lang="cs-CZ" sz="1400"/>
              <a:t> = 270deg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843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0911CAA-F6D4-4BCC-BA15-20C8F7F27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lineární gradienty - příklady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4BFBCA-C50D-4FEA-B712-ED27BE48B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background-image: </a:t>
            </a:r>
            <a:r>
              <a:rPr lang="cs-CZ" dirty="0" err="1"/>
              <a:t>linear</a:t>
            </a:r>
            <a:r>
              <a:rPr lang="cs-CZ" dirty="0"/>
              <a:t>-gradient(</a:t>
            </a:r>
            <a:r>
              <a:rPr lang="cs-CZ" dirty="0" err="1"/>
              <a:t>white</a:t>
            </a:r>
            <a:r>
              <a:rPr lang="cs-CZ" dirty="0"/>
              <a:t>, </a:t>
            </a:r>
            <a:r>
              <a:rPr lang="cs-CZ" dirty="0" err="1"/>
              <a:t>black</a:t>
            </a:r>
            <a:r>
              <a:rPr lang="cs-CZ" dirty="0"/>
              <a:t>)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!</a:t>
            </a:r>
            <a:r>
              <a:rPr lang="cs-CZ" dirty="0"/>
              <a:t> vyzkoušejte i hodnoty </a:t>
            </a:r>
            <a:r>
              <a:rPr lang="cs-CZ" dirty="0" err="1"/>
              <a:t>linear</a:t>
            </a:r>
            <a:r>
              <a:rPr lang="cs-CZ" dirty="0"/>
              <a:t>-gradient(180deg, </a:t>
            </a:r>
            <a:r>
              <a:rPr lang="cs-CZ" dirty="0" err="1"/>
              <a:t>white</a:t>
            </a:r>
            <a:r>
              <a:rPr lang="cs-CZ" dirty="0"/>
              <a:t>, </a:t>
            </a:r>
            <a:r>
              <a:rPr lang="cs-CZ" dirty="0" err="1"/>
              <a:t>black</a:t>
            </a:r>
            <a:r>
              <a:rPr lang="cs-CZ" dirty="0"/>
              <a:t>) a </a:t>
            </a:r>
            <a:r>
              <a:rPr lang="cs-CZ" dirty="0" err="1"/>
              <a:t>linear</a:t>
            </a:r>
            <a:r>
              <a:rPr lang="cs-CZ" dirty="0"/>
              <a:t>-gradient(to </a:t>
            </a:r>
            <a:r>
              <a:rPr lang="cs-CZ" dirty="0" err="1"/>
              <a:t>bottom</a:t>
            </a:r>
            <a:r>
              <a:rPr lang="cs-CZ" dirty="0"/>
              <a:t>, </a:t>
            </a:r>
            <a:r>
              <a:rPr lang="cs-CZ" dirty="0" err="1"/>
              <a:t>white</a:t>
            </a:r>
            <a:r>
              <a:rPr lang="cs-CZ" dirty="0"/>
              <a:t>, </a:t>
            </a:r>
            <a:r>
              <a:rPr lang="cs-CZ" dirty="0" err="1"/>
              <a:t>black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bílá začne nahoře a postupně přejde do černé odshora dolů</a:t>
            </a:r>
          </a:p>
          <a:p>
            <a:pPr lvl="1"/>
            <a:r>
              <a:rPr lang="cs-CZ" dirty="0"/>
              <a:t>výsledek: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ACE5DD18-753D-4C08-9F30-BEFFC46731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1784" y="3789041"/>
            <a:ext cx="2133898" cy="2172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893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F7E2A4D-A707-42BD-81F0-5C8523E64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lineární gradienty - příklady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F6B018-F5CB-4141-9407-1A505DA17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background-image: </a:t>
            </a:r>
            <a:r>
              <a:rPr lang="cs-CZ" dirty="0" err="1"/>
              <a:t>linear</a:t>
            </a:r>
            <a:r>
              <a:rPr lang="cs-CZ" dirty="0"/>
              <a:t>-gradient(0deg, </a:t>
            </a:r>
            <a:r>
              <a:rPr lang="cs-CZ" dirty="0" err="1"/>
              <a:t>rgb</a:t>
            </a:r>
            <a:r>
              <a:rPr lang="cs-CZ" dirty="0"/>
              <a:t>(255,255,255), </a:t>
            </a:r>
            <a:r>
              <a:rPr lang="cs-CZ" dirty="0" err="1"/>
              <a:t>rgb</a:t>
            </a:r>
            <a:r>
              <a:rPr lang="cs-CZ" dirty="0"/>
              <a:t>(206,0,88))</a:t>
            </a:r>
          </a:p>
          <a:p>
            <a:pPr lvl="1"/>
            <a:r>
              <a:rPr lang="cs-CZ" dirty="0"/>
              <a:t>! vyzkoušejte i hodnotu </a:t>
            </a:r>
            <a:r>
              <a:rPr lang="cs-CZ" dirty="0" err="1"/>
              <a:t>linear</a:t>
            </a:r>
            <a:r>
              <a:rPr lang="cs-CZ" dirty="0"/>
              <a:t>-gradient(to top, </a:t>
            </a:r>
            <a:r>
              <a:rPr lang="cs-CZ" dirty="0" err="1"/>
              <a:t>rgb</a:t>
            </a:r>
            <a:r>
              <a:rPr lang="cs-CZ" dirty="0"/>
              <a:t>(255,255,255), </a:t>
            </a:r>
            <a:r>
              <a:rPr lang="cs-CZ" dirty="0" err="1"/>
              <a:t>rgb</a:t>
            </a:r>
            <a:r>
              <a:rPr lang="cs-CZ" dirty="0"/>
              <a:t>(206,0,88));</a:t>
            </a:r>
          </a:p>
          <a:p>
            <a:pPr lvl="1"/>
            <a:r>
              <a:rPr lang="cs-CZ" dirty="0"/>
              <a:t>bílá začne dole a postupně přejde do růžové zdola nahoru</a:t>
            </a:r>
          </a:p>
          <a:p>
            <a:pPr lvl="1"/>
            <a:r>
              <a:rPr lang="cs-CZ" dirty="0"/>
              <a:t>výsledek: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1" name="Obrázek 10" descr="Obsah obrázku pták&#10;&#10;Popis byl vytvořen automaticky">
            <a:extLst>
              <a:ext uri="{FF2B5EF4-FFF2-40B4-BE49-F238E27FC236}">
                <a16:creationId xmlns:a16="http://schemas.microsoft.com/office/drawing/2014/main" id="{7EBC080A-8585-42CB-B92F-13FC0CBCBE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3805" y="3510900"/>
            <a:ext cx="2105319" cy="210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01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CAE15CA-7988-427D-B13D-11B0FF695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lineární gradienty - příklady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6C33CC-DEA1-43CE-9521-61371BC59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background-image: </a:t>
            </a:r>
            <a:r>
              <a:rPr lang="cs-CZ" dirty="0" err="1"/>
              <a:t>linear</a:t>
            </a:r>
            <a:r>
              <a:rPr lang="cs-CZ" dirty="0"/>
              <a:t>-gradient(90deg, </a:t>
            </a:r>
            <a:r>
              <a:rPr lang="cs-CZ" dirty="0" err="1"/>
              <a:t>rgb</a:t>
            </a:r>
            <a:r>
              <a:rPr lang="cs-CZ" dirty="0"/>
              <a:t>(255,255,255), </a:t>
            </a:r>
            <a:r>
              <a:rPr lang="cs-CZ" dirty="0" err="1"/>
              <a:t>rgb</a:t>
            </a:r>
            <a:r>
              <a:rPr lang="cs-CZ" dirty="0"/>
              <a:t>(132,189,0))</a:t>
            </a:r>
          </a:p>
          <a:p>
            <a:pPr lvl="1"/>
            <a:r>
              <a:rPr lang="cs-CZ" dirty="0"/>
              <a:t>! vyzkoušejte i hodnotu </a:t>
            </a:r>
            <a:r>
              <a:rPr lang="cs-CZ" dirty="0" err="1"/>
              <a:t>linear</a:t>
            </a:r>
            <a:r>
              <a:rPr lang="cs-CZ" dirty="0"/>
              <a:t>-gradient(to </a:t>
            </a:r>
            <a:r>
              <a:rPr lang="cs-CZ" dirty="0" err="1"/>
              <a:t>right</a:t>
            </a:r>
            <a:r>
              <a:rPr lang="cs-CZ" dirty="0"/>
              <a:t>, </a:t>
            </a:r>
            <a:r>
              <a:rPr lang="cs-CZ" dirty="0" err="1"/>
              <a:t>rgb</a:t>
            </a:r>
            <a:r>
              <a:rPr lang="cs-CZ" dirty="0"/>
              <a:t>(255,255,255), </a:t>
            </a:r>
            <a:r>
              <a:rPr lang="cs-CZ" dirty="0" err="1"/>
              <a:t>rgb</a:t>
            </a:r>
            <a:r>
              <a:rPr lang="cs-CZ" dirty="0"/>
              <a:t>(132,189,0));</a:t>
            </a:r>
          </a:p>
          <a:p>
            <a:pPr lvl="1"/>
            <a:r>
              <a:rPr lang="cs-CZ" dirty="0"/>
              <a:t>bílá začne vlevo a postupně přejde do zelené zleva</a:t>
            </a:r>
            <a:br>
              <a:rPr lang="cs-CZ" dirty="0"/>
            </a:br>
            <a:r>
              <a:rPr lang="cs-CZ" dirty="0"/>
              <a:t>doprava</a:t>
            </a:r>
          </a:p>
          <a:p>
            <a:pPr lvl="1"/>
            <a:r>
              <a:rPr lang="cs-CZ" dirty="0"/>
              <a:t>výsledek: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1" name="Obrázek 10" descr="Obsah obrázku snímek obrazovky, kreslení&#10;&#10;Popis byl vytvořen automaticky">
            <a:extLst>
              <a:ext uri="{FF2B5EF4-FFF2-40B4-BE49-F238E27FC236}">
                <a16:creationId xmlns:a16="http://schemas.microsoft.com/office/drawing/2014/main" id="{DCB9DE86-F2B6-4C31-A827-B7F68D150A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5117" y="3936045"/>
            <a:ext cx="2105319" cy="210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78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CAE15CA-7988-427D-B13D-11B0FF695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lineární gradienty - příklady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6C33CC-DEA1-43CE-9521-61371BC59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background-image: </a:t>
            </a:r>
            <a:r>
              <a:rPr lang="cs-CZ" dirty="0" err="1"/>
              <a:t>linear</a:t>
            </a:r>
            <a:r>
              <a:rPr lang="cs-CZ" dirty="0"/>
              <a:t>-gradient(270deg, </a:t>
            </a:r>
            <a:r>
              <a:rPr lang="cs-CZ" dirty="0" err="1"/>
              <a:t>rgb</a:t>
            </a:r>
            <a:r>
              <a:rPr lang="cs-CZ" dirty="0"/>
              <a:t>(255,255,255), </a:t>
            </a:r>
            <a:r>
              <a:rPr lang="cs-CZ" dirty="0" err="1"/>
              <a:t>rgb</a:t>
            </a:r>
            <a:r>
              <a:rPr lang="cs-CZ" dirty="0"/>
              <a:t>(255,163,0))</a:t>
            </a:r>
          </a:p>
          <a:p>
            <a:pPr lvl="1"/>
            <a:r>
              <a:rPr lang="cs-CZ" dirty="0"/>
              <a:t>! vyzkoušejte i hodnoty </a:t>
            </a:r>
            <a:r>
              <a:rPr lang="cs-CZ" dirty="0" err="1"/>
              <a:t>linear</a:t>
            </a:r>
            <a:r>
              <a:rPr lang="cs-CZ" dirty="0"/>
              <a:t>-gradient(to </a:t>
            </a:r>
            <a:r>
              <a:rPr lang="cs-CZ" dirty="0" err="1"/>
              <a:t>left</a:t>
            </a:r>
            <a:r>
              <a:rPr lang="cs-CZ" dirty="0"/>
              <a:t>, </a:t>
            </a:r>
            <a:r>
              <a:rPr lang="cs-CZ" dirty="0" err="1"/>
              <a:t>rgb</a:t>
            </a:r>
            <a:r>
              <a:rPr lang="cs-CZ" dirty="0"/>
              <a:t>(255,255,255), </a:t>
            </a:r>
            <a:r>
              <a:rPr lang="cs-CZ" dirty="0" err="1"/>
              <a:t>rgb</a:t>
            </a:r>
            <a:r>
              <a:rPr lang="cs-CZ" dirty="0"/>
              <a:t>(255,163,0));</a:t>
            </a:r>
          </a:p>
          <a:p>
            <a:pPr lvl="1"/>
            <a:r>
              <a:rPr lang="cs-CZ" dirty="0"/>
              <a:t>bílá začne vpravo a postupně přejde do žluté zprava</a:t>
            </a:r>
            <a:br>
              <a:rPr lang="cs-CZ" dirty="0"/>
            </a:br>
            <a:r>
              <a:rPr lang="cs-CZ" dirty="0"/>
              <a:t>doleva</a:t>
            </a:r>
          </a:p>
          <a:p>
            <a:pPr lvl="1"/>
            <a:r>
              <a:rPr lang="cs-CZ" dirty="0"/>
              <a:t>výsledek: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1" name="Obrázek 10" descr="Obsah obrázku snímek obrazovky, kreslení&#10;&#10;Popis byl vytvořen automaticky">
            <a:extLst>
              <a:ext uri="{FF2B5EF4-FFF2-40B4-BE49-F238E27FC236}">
                <a16:creationId xmlns:a16="http://schemas.microsoft.com/office/drawing/2014/main" id="{543A823B-4A29-4DF0-A787-E9E5A3B050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753" y="3891428"/>
            <a:ext cx="2105319" cy="2124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529229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Modrá, teplá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828</Words>
  <Application>Microsoft Office PowerPoint</Application>
  <PresentationFormat>Širokoúhlá obrazovka</PresentationFormat>
  <Paragraphs>100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4" baseType="lpstr">
      <vt:lpstr>Arial</vt:lpstr>
      <vt:lpstr>Trebuchet MS</vt:lpstr>
      <vt:lpstr>Wingdings 3</vt:lpstr>
      <vt:lpstr>Fazeta</vt:lpstr>
      <vt:lpstr>BGWE2</vt:lpstr>
      <vt:lpstr>Obsah přednášky</vt:lpstr>
      <vt:lpstr>Úvod</vt:lpstr>
      <vt:lpstr>lineární gradienty</vt:lpstr>
      <vt:lpstr>lineární gradienty - směr</vt:lpstr>
      <vt:lpstr>lineární gradienty - příklady</vt:lpstr>
      <vt:lpstr>lineární gradienty - příklady</vt:lpstr>
      <vt:lpstr>lineární gradienty - příklady</vt:lpstr>
      <vt:lpstr>lineární gradienty - příklady</vt:lpstr>
      <vt:lpstr>lineární gradienty - příklady</vt:lpstr>
      <vt:lpstr>lineární gradienty - příklady</vt:lpstr>
      <vt:lpstr>lineární gradienty - příklady</vt:lpstr>
      <vt:lpstr>lineární gradienty - příklady</vt:lpstr>
      <vt:lpstr>lineární gradienty - příklady</vt:lpstr>
      <vt:lpstr>lineární gradienty - příklady</vt:lpstr>
      <vt:lpstr>lineární gradienty - příklady</vt:lpstr>
      <vt:lpstr>lineární gradienty – zarážky barev</vt:lpstr>
      <vt:lpstr>lineární gradienty – ostré hrany mezi barvami</vt:lpstr>
      <vt:lpstr>opakování gradientů</vt:lpstr>
      <vt:lpstr>lineární gradienty - odkazy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2021-02-22T19:30:48Z</dcterms:created>
  <dcterms:modified xsi:type="dcterms:W3CDTF">2023-02-13T19:51:00Z</dcterms:modified>
</cp:coreProperties>
</file>