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4411" r:id="rId1"/>
  </p:sldMasterIdLst>
  <p:sldIdLst>
    <p:sldId id="256" r:id="rId2"/>
    <p:sldId id="259" r:id="rId3"/>
    <p:sldId id="269" r:id="rId4"/>
    <p:sldId id="268" r:id="rId5"/>
    <p:sldId id="270" r:id="rId6"/>
    <p:sldId id="271" r:id="rId7"/>
    <p:sldId id="272" r:id="rId8"/>
    <p:sldId id="273" r:id="rId9"/>
    <p:sldId id="274" r:id="rId10"/>
    <p:sldId id="275" r:id="rId11"/>
    <p:sldId id="276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Bez stylu, mřížka tabulky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Bez stylu, bez mřížky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073A0DAA-6AF3-43AB-8588-CEC1D06C72B9}" styleName="Střední sty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E9639D4-E3E2-4D34-9284-5A2195B3D0D7}" styleName="Světlý styl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714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Oval 10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Oval 11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2099733"/>
            <a:ext cx="8825658" cy="2677648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Kliknutím můžete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5400000">
            <a:off x="10089390" y="1792223"/>
            <a:ext cx="990599" cy="304799"/>
          </a:xfrm>
        </p:spPr>
        <p:txBody>
          <a:bodyPr anchor="t"/>
          <a:lstStyle>
            <a:lvl1pPr algn="l">
              <a:defRPr b="0" i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221C4FF4-7766-4A32-B4C5-4FCC3EBB68D8}" type="datetimeFigureOut">
              <a:rPr lang="cs-CZ" smtClean="0"/>
              <a:pPr>
                <a:defRPr/>
              </a:pPr>
              <a:t>18.05.2025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5400000">
            <a:off x="8959592" y="3226820"/>
            <a:ext cx="3859795" cy="304801"/>
          </a:xfrm>
        </p:spPr>
        <p:txBody>
          <a:bodyPr/>
          <a:lstStyle>
            <a:lvl1pPr>
              <a:defRPr b="0" i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10" name="Rectangle 9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51008" y="292608"/>
            <a:ext cx="838199" cy="767687"/>
          </a:xfrm>
        </p:spPr>
        <p:txBody>
          <a:bodyPr/>
          <a:lstStyle>
            <a:lvl1pPr>
              <a:defRPr sz="2800" b="0" i="0">
                <a:latin typeface="+mj-lt"/>
              </a:defRPr>
            </a:lvl1pPr>
          </a:lstStyle>
          <a:p>
            <a:pPr>
              <a:defRPr/>
            </a:pPr>
            <a:fld id="{85EEE69C-6FF7-41D8-AAD5-60DBE0390003}" type="slidenum">
              <a:rPr lang="cs-CZ" smtClean="0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859763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atický obrázek s popis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Freeform 5"/>
            <p:cNvSpPr/>
            <p:nvPr/>
          </p:nvSpPr>
          <p:spPr bwMode="gray">
            <a:xfrm rot="10371525">
              <a:off x="263767" y="443825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9" name="Freeform 5"/>
            <p:cNvSpPr/>
            <p:nvPr/>
          </p:nvSpPr>
          <p:spPr bwMode="gray">
            <a:xfrm rot="10800000">
              <a:off x="459506" y="321130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966674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429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cs-CZ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6" y="553666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accent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59C850F-0B09-40D1-8FC7-5F5D9690990C}" type="datetimeFigureOut">
              <a:rPr lang="cs-CZ" smtClean="0"/>
              <a:pPr>
                <a:defRPr/>
              </a:pPr>
              <a:t>18.05.2025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ED8512B-2D00-4320-A0D4-538CBFF0AA68}" type="slidenum">
              <a:rPr lang="cs-CZ" smtClean="0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581669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ázev a popis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0" name="Rectangle 9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/>
            <p:nvPr/>
          </p:nvSpPr>
          <p:spPr bwMode="gray">
            <a:xfrm rot="21010068">
              <a:off x="8490951" y="271487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7" name="Freeform 5"/>
            <p:cNvSpPr/>
            <p:nvPr/>
          </p:nvSpPr>
          <p:spPr bwMode="gray">
            <a:xfrm>
              <a:off x="455612" y="2801319"/>
              <a:ext cx="11277600" cy="3602637"/>
            </a:xfrm>
            <a:custGeom>
              <a:avLst/>
              <a:gdLst/>
              <a:ahLst/>
              <a:cxnLst/>
              <a:rect l="l" t="t" r="r" b="b"/>
              <a:pathLst>
                <a:path w="10000" h="7946">
                  <a:moveTo>
                    <a:pt x="0" y="0"/>
                  </a:moveTo>
                  <a:lnTo>
                    <a:pt x="0" y="7945"/>
                  </a:lnTo>
                  <a:lnTo>
                    <a:pt x="10000" y="7946"/>
                  </a:lnTo>
                  <a:lnTo>
                    <a:pt x="10000" y="4"/>
                  </a:lnTo>
                  <a:lnTo>
                    <a:pt x="10000" y="4"/>
                  </a:lnTo>
                  <a:lnTo>
                    <a:pt x="9773" y="91"/>
                  </a:lnTo>
                  <a:lnTo>
                    <a:pt x="9547" y="175"/>
                  </a:lnTo>
                  <a:lnTo>
                    <a:pt x="9320" y="256"/>
                  </a:lnTo>
                  <a:lnTo>
                    <a:pt x="9092" y="326"/>
                  </a:lnTo>
                  <a:lnTo>
                    <a:pt x="8865" y="396"/>
                  </a:lnTo>
                  <a:lnTo>
                    <a:pt x="8637" y="462"/>
                  </a:lnTo>
                  <a:lnTo>
                    <a:pt x="8412" y="518"/>
                  </a:lnTo>
                  <a:lnTo>
                    <a:pt x="8184" y="571"/>
                  </a:lnTo>
                  <a:lnTo>
                    <a:pt x="7957" y="620"/>
                  </a:lnTo>
                  <a:lnTo>
                    <a:pt x="7734" y="662"/>
                  </a:lnTo>
                  <a:lnTo>
                    <a:pt x="7508" y="704"/>
                  </a:lnTo>
                  <a:lnTo>
                    <a:pt x="7285" y="739"/>
                  </a:lnTo>
                  <a:lnTo>
                    <a:pt x="7062" y="767"/>
                  </a:lnTo>
                  <a:lnTo>
                    <a:pt x="6840" y="795"/>
                  </a:lnTo>
                  <a:lnTo>
                    <a:pt x="6620" y="819"/>
                  </a:lnTo>
                  <a:lnTo>
                    <a:pt x="6402" y="837"/>
                  </a:lnTo>
                  <a:lnTo>
                    <a:pt x="6184" y="851"/>
                  </a:lnTo>
                  <a:lnTo>
                    <a:pt x="5968" y="865"/>
                  </a:lnTo>
                  <a:lnTo>
                    <a:pt x="5755" y="872"/>
                  </a:lnTo>
                  <a:lnTo>
                    <a:pt x="5542" y="879"/>
                  </a:lnTo>
                  <a:lnTo>
                    <a:pt x="5332" y="882"/>
                  </a:lnTo>
                  <a:lnTo>
                    <a:pt x="5124" y="879"/>
                  </a:lnTo>
                  <a:lnTo>
                    <a:pt x="4918" y="879"/>
                  </a:lnTo>
                  <a:lnTo>
                    <a:pt x="4714" y="872"/>
                  </a:lnTo>
                  <a:lnTo>
                    <a:pt x="4514" y="861"/>
                  </a:lnTo>
                  <a:lnTo>
                    <a:pt x="4316" y="851"/>
                  </a:lnTo>
                  <a:lnTo>
                    <a:pt x="4122" y="840"/>
                  </a:lnTo>
                  <a:lnTo>
                    <a:pt x="3929" y="823"/>
                  </a:lnTo>
                  <a:lnTo>
                    <a:pt x="3739" y="805"/>
                  </a:lnTo>
                  <a:lnTo>
                    <a:pt x="3553" y="788"/>
                  </a:lnTo>
                  <a:lnTo>
                    <a:pt x="3190" y="742"/>
                  </a:lnTo>
                  <a:lnTo>
                    <a:pt x="2842" y="693"/>
                  </a:lnTo>
                  <a:lnTo>
                    <a:pt x="2508" y="641"/>
                  </a:lnTo>
                  <a:lnTo>
                    <a:pt x="2192" y="585"/>
                  </a:lnTo>
                  <a:lnTo>
                    <a:pt x="1890" y="525"/>
                  </a:lnTo>
                  <a:lnTo>
                    <a:pt x="1610" y="462"/>
                  </a:lnTo>
                  <a:lnTo>
                    <a:pt x="1347" y="399"/>
                  </a:lnTo>
                  <a:lnTo>
                    <a:pt x="1105" y="336"/>
                  </a:lnTo>
                  <a:lnTo>
                    <a:pt x="883" y="277"/>
                  </a:lnTo>
                  <a:lnTo>
                    <a:pt x="686" y="221"/>
                  </a:lnTo>
                  <a:lnTo>
                    <a:pt x="508" y="168"/>
                  </a:lnTo>
                  <a:lnTo>
                    <a:pt x="358" y="123"/>
                  </a:lnTo>
                  <a:lnTo>
                    <a:pt x="232" y="81"/>
                  </a:lnTo>
                  <a:lnTo>
                    <a:pt x="59" y="2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1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063416"/>
            <a:ext cx="8825659" cy="1379755"/>
          </a:xfrm>
        </p:spPr>
        <p:txBody>
          <a:bodyPr/>
          <a:lstStyle>
            <a:lvl1pPr>
              <a:defRPr sz="400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543300"/>
            <a:ext cx="8825659" cy="24765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59C850F-0B09-40D1-8FC7-5F5D9690990C}" type="datetimeFigureOut">
              <a:rPr lang="cs-CZ" smtClean="0"/>
              <a:pPr>
                <a:defRPr/>
              </a:pPr>
              <a:t>18.05.2025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ED8512B-2D00-4320-A0D4-538CBFF0AA68}" type="slidenum">
              <a:rPr lang="cs-CZ" smtClean="0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985628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itace s popis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5" name="Rectangle 14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5"/>
            <p:cNvSpPr/>
            <p:nvPr/>
          </p:nvSpPr>
          <p:spPr bwMode="gray">
            <a:xfrm rot="21010068">
              <a:off x="8490951" y="41851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24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6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13" name="TextBox 12"/>
          <p:cNvSpPr txBox="1"/>
          <p:nvPr/>
        </p:nvSpPr>
        <p:spPr>
          <a:xfrm>
            <a:off x="9719438" y="2631815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z="9600" dirty="0"/>
              <a:t>”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98295" y="591093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z="9600" dirty="0"/>
              <a:t>“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81878" y="980517"/>
            <a:ext cx="8453906" cy="2698249"/>
          </a:xfrm>
        </p:spPr>
        <p:txBody>
          <a:bodyPr/>
          <a:lstStyle>
            <a:lvl1pPr>
              <a:defRPr sz="400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 bwMode="gray">
          <a:xfrm>
            <a:off x="1945945" y="3678766"/>
            <a:ext cx="7725772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/>
                </a:solidFill>
                <a:latin typeface="+mn-lt"/>
                <a:ea typeface="+mn-e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59C850F-0B09-40D1-8FC7-5F5D9690990C}" type="datetimeFigureOut">
              <a:rPr lang="cs-CZ" smtClean="0"/>
              <a:pPr>
                <a:defRPr/>
              </a:pPr>
              <a:t>18.05.2025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32" name="Rectangle 31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ED8512B-2D00-4320-A0D4-538CBFF0AA68}" type="slidenum">
              <a:rPr lang="cs-CZ" smtClean="0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6979251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Jmenov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0" name="Rectangle 9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Freeform 5"/>
            <p:cNvSpPr/>
            <p:nvPr/>
          </p:nvSpPr>
          <p:spPr bwMode="gray">
            <a:xfrm rot="21010068">
              <a:off x="8490951" y="4193583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1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370667"/>
            <a:ext cx="8825660" cy="1822514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5033068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59C850F-0B09-40D1-8FC7-5F5D9690990C}" type="datetimeFigureOut">
              <a:rPr lang="cs-CZ" smtClean="0"/>
              <a:pPr>
                <a:defRPr/>
              </a:pPr>
              <a:t>18.05.2025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12" name="Rectangle 11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ED8512B-2D00-4320-A0D4-538CBFF0AA68}" type="slidenum">
              <a:rPr lang="cs-CZ" smtClean="0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5399888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sloup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60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17299"/>
            <a:ext cx="312916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54954" y="3193561"/>
            <a:ext cx="3129168" cy="283349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2721" y="2603502"/>
            <a:ext cx="314538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12721" y="3193561"/>
            <a:ext cx="3145380" cy="2833495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86700" y="2617299"/>
            <a:ext cx="3161029" cy="576261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86700" y="3193561"/>
            <a:ext cx="3164719" cy="28334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cxnSp>
        <p:nvCxnSpPr>
          <p:cNvPr id="22" name="Straight Connector 21"/>
          <p:cNvCxnSpPr/>
          <p:nvPr/>
        </p:nvCxnSpPr>
        <p:spPr>
          <a:xfrm>
            <a:off x="440397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1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777240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1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59C850F-0B09-40D1-8FC7-5F5D9690990C}" type="datetimeFigureOut">
              <a:rPr lang="cs-CZ" smtClean="0"/>
              <a:pPr>
                <a:defRPr/>
              </a:pPr>
              <a:t>18.05.2025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ED8512B-2D00-4320-A0D4-538CBFF0AA68}" type="slidenum">
              <a:rPr lang="cs-CZ" smtClean="0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3931761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sloupce s obrázk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60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2" y="4532845"/>
            <a:ext cx="30504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4552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cs-CZ"/>
              <a:t>Kliknutím na ikonu přidáte obrázek.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54953" y="5109107"/>
            <a:ext cx="3050437" cy="91794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72537" y="4532846"/>
            <a:ext cx="3046766" cy="651156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748463" y="2603500"/>
            <a:ext cx="2691241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cs-CZ"/>
              <a:t>Kliknutím na ikonu přidáte obrázek.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68865" y="5184002"/>
            <a:ext cx="3050438" cy="84305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83434" y="4532847"/>
            <a:ext cx="3050438" cy="65115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63031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cs-CZ"/>
              <a:t>Kliknutím na ikonu přidáte obrázek.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83434" y="5184001"/>
            <a:ext cx="3050437" cy="843054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4388153" y="2603500"/>
            <a:ext cx="0" cy="3517594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7801905" y="2603500"/>
            <a:ext cx="0" cy="3492500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59C850F-0B09-40D1-8FC7-5F5D9690990C}" type="datetimeFigureOut">
              <a:rPr lang="cs-CZ" smtClean="0"/>
              <a:pPr>
                <a:defRPr/>
              </a:pPr>
              <a:t>18.05.2025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ED8512B-2D00-4320-A0D4-538CBFF0AA68}" type="slidenum">
              <a:rPr lang="cs-CZ" smtClean="0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7825585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973668"/>
            <a:ext cx="8825660" cy="706964"/>
          </a:xfrm>
        </p:spPr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5CDA609-6697-427A-90D9-D40A08B2B161}" type="datetimeFigureOut">
              <a:rPr lang="cs-CZ" smtClean="0"/>
              <a:pPr>
                <a:defRPr/>
              </a:pPr>
              <a:t>18.05.2025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F2D9C31-B434-4D22-A59B-5F81A996B627}" type="slidenum">
              <a:rPr lang="cs-CZ" smtClean="0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5126486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Freeform 5"/>
            <p:cNvSpPr/>
            <p:nvPr/>
          </p:nvSpPr>
          <p:spPr bwMode="gray">
            <a:xfrm rot="5101749">
              <a:off x="6294738" y="457773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Rectangle 7"/>
            <p:cNvSpPr/>
            <p:nvPr/>
          </p:nvSpPr>
          <p:spPr>
            <a:xfrm>
              <a:off x="414867" y="402165"/>
              <a:ext cx="6510866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/>
            <p:nvPr/>
          </p:nvSpPr>
          <p:spPr bwMode="gray">
            <a:xfrm rot="5400000">
              <a:off x="44492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576756" y="1278468"/>
            <a:ext cx="1413933" cy="4748589"/>
          </a:xfrm>
        </p:spPr>
        <p:txBody>
          <a:bodyPr vert="eaVert" anchor="b" anchorCtr="0"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1278468"/>
            <a:ext cx="6247546" cy="4748590"/>
          </a:xfrm>
        </p:spPr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9B24F27-34E2-4067-9BDE-B564DE2FF324}" type="datetimeFigureOut">
              <a:rPr lang="cs-CZ" smtClean="0"/>
              <a:pPr>
                <a:defRPr/>
              </a:pPr>
              <a:t>18.05.2025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B8C3D75-0306-4C23-8E0E-EB686D7C51E1}" type="slidenum">
              <a:rPr lang="cs-CZ" smtClean="0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60642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59C850F-0B09-40D1-8FC7-5F5D9690990C}" type="datetimeFigureOut">
              <a:rPr lang="cs-CZ" smtClean="0"/>
              <a:pPr>
                <a:defRPr/>
              </a:pPr>
              <a:t>18.05.2025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ED8512B-2D00-4320-A0D4-538CBFF0AA68}" type="slidenum">
              <a:rPr lang="cs-CZ" smtClean="0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826040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Záhlaví oddí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Rectangle 6"/>
            <p:cNvSpPr/>
            <p:nvPr/>
          </p:nvSpPr>
          <p:spPr>
            <a:xfrm>
              <a:off x="7289800" y="402165"/>
              <a:ext cx="44788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/>
            <p:nvPr/>
          </p:nvSpPr>
          <p:spPr bwMode="gray">
            <a:xfrm rot="15922489">
              <a:off x="4698352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5"/>
            <p:cNvSpPr/>
            <p:nvPr/>
          </p:nvSpPr>
          <p:spPr bwMode="gray">
            <a:xfrm rot="16200000">
              <a:off x="3787244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677645"/>
            <a:ext cx="4351023" cy="2283824"/>
          </a:xfrm>
        </p:spPr>
        <p:txBody>
          <a:bodyPr anchor="ctr"/>
          <a:lstStyle>
            <a:lvl1pPr algn="l">
              <a:defRPr sz="4000" b="0" cap="none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95558" y="2677644"/>
            <a:ext cx="3755379" cy="2283823"/>
          </a:xfrm>
        </p:spPr>
        <p:txBody>
          <a:bodyPr anchor="ctr"/>
          <a:lstStyle>
            <a:lvl1pPr marL="0" indent="0" algn="l">
              <a:buNone/>
              <a:defRPr sz="2000" cap="all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59C850F-0B09-40D1-8FC7-5F5D9690990C}" type="datetimeFigureOut">
              <a:rPr lang="cs-CZ" smtClean="0"/>
              <a:pPr>
                <a:defRPr/>
              </a:pPr>
              <a:t>18.05.2025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15" name="Rectangle 14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ED8512B-2D00-4320-A0D4-538CBFF0AA68}" type="slidenum">
              <a:rPr lang="cs-CZ" smtClean="0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902476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54954" y="2603500"/>
            <a:ext cx="4825158" cy="3416301"/>
          </a:xfrm>
        </p:spPr>
        <p:txBody>
          <a:bodyPr>
            <a:normAutofit/>
          </a:bodyPr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8712" y="2603500"/>
            <a:ext cx="4825159" cy="3416300"/>
          </a:xfrm>
        </p:spPr>
        <p:txBody>
          <a:bodyPr>
            <a:normAutofit/>
          </a:bodyPr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E055743-79B0-4442-80A5-609273EB5A9C}" type="datetimeFigureOut">
              <a:rPr lang="cs-CZ" smtClean="0"/>
              <a:pPr>
                <a:defRPr/>
              </a:pPr>
              <a:t>18.05.2025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5DECB7E-D8F1-466F-9859-DCC5C9817F7A}" type="slidenum">
              <a:rPr lang="cs-CZ" smtClean="0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385401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4825157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4954" y="3179762"/>
            <a:ext cx="4825158" cy="2840039"/>
          </a:xfrm>
        </p:spPr>
        <p:txBody>
          <a:bodyPr>
            <a:normAutofit/>
          </a:bodyPr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08712" y="2603500"/>
            <a:ext cx="482515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08710" y="3179762"/>
            <a:ext cx="4825159" cy="2840039"/>
          </a:xfrm>
        </p:spPr>
        <p:txBody>
          <a:bodyPr>
            <a:normAutofit/>
          </a:bodyPr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47A376D-1878-448C-9179-D235329DBA89}" type="datetimeFigureOut">
              <a:rPr lang="cs-CZ" smtClean="0"/>
              <a:pPr>
                <a:defRPr/>
              </a:pPr>
              <a:t>18.05.2025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ACA655D-E2E9-456E-A3FA-1D235B7DD2D7}" type="slidenum">
              <a:rPr lang="cs-CZ" smtClean="0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269598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59C850F-0B09-40D1-8FC7-5F5D9690990C}" type="datetimeFigureOut">
              <a:rPr lang="cs-CZ" smtClean="0"/>
              <a:pPr>
                <a:defRPr/>
              </a:pPr>
              <a:t>18.05.2025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ED8512B-2D00-4320-A0D4-538CBFF0AA68}" type="slidenum">
              <a:rPr lang="cs-CZ" smtClean="0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931636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844A3A1-EAC3-482F-BFD2-A63C4B874B4A}" type="datetimeFigureOut">
              <a:rPr lang="cs-CZ" smtClean="0"/>
              <a:pPr>
                <a:defRPr/>
              </a:pPr>
              <a:t>18.05.2025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7" name="Rectangle 6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7AABB3E-FC70-46DB-92C0-72CBC526C1F3}" type="slidenum">
              <a:rPr lang="cs-CZ" smtClean="0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03090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Rectangle 7"/>
            <p:cNvSpPr/>
            <p:nvPr/>
          </p:nvSpPr>
          <p:spPr>
            <a:xfrm>
              <a:off x="5713412" y="402165"/>
              <a:ext cx="6055253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5"/>
            <p:cNvSpPr/>
            <p:nvPr/>
          </p:nvSpPr>
          <p:spPr bwMode="gray">
            <a:xfrm rot="15922489">
              <a:off x="3140485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9" name="Freeform 5"/>
            <p:cNvSpPr/>
            <p:nvPr/>
          </p:nvSpPr>
          <p:spPr bwMode="gray">
            <a:xfrm rot="16200000">
              <a:off x="2229377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3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295400"/>
            <a:ext cx="2793159" cy="16002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81146" y="1447800"/>
            <a:ext cx="5190065" cy="4572000"/>
          </a:xfrm>
        </p:spPr>
        <p:txBody>
          <a:bodyPr anchor="ctr">
            <a:normAutofit/>
          </a:bodyPr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5" y="2895600"/>
            <a:ext cx="2793158" cy="3129279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FB2A896-6F2A-47DC-B688-F41D86C6BC47}" type="datetimeFigureOut">
              <a:rPr lang="cs-CZ" smtClean="0"/>
              <a:pPr>
                <a:defRPr/>
              </a:pPr>
              <a:t>18.05.2025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15" name="Rectangle 14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233C5FF-6822-4CDB-A5B4-5629B63E75E4}" type="slidenum">
              <a:rPr lang="cs-CZ" smtClean="0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53823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Rectangle 7"/>
            <p:cNvSpPr/>
            <p:nvPr/>
          </p:nvSpPr>
          <p:spPr>
            <a:xfrm>
              <a:off x="6172200" y="402165"/>
              <a:ext cx="55964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/>
            <p:nvPr/>
          </p:nvSpPr>
          <p:spPr bwMode="gray">
            <a:xfrm rot="16200000">
              <a:off x="32954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0" name="Freeform 5"/>
            <p:cNvSpPr/>
            <p:nvPr/>
          </p:nvSpPr>
          <p:spPr bwMode="gray">
            <a:xfrm rot="15922489">
              <a:off x="4203594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3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693332"/>
            <a:ext cx="3860260" cy="173566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547870" y="1143000"/>
            <a:ext cx="3227193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cs-CZ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5" y="3657600"/>
            <a:ext cx="3859212" cy="1371600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45018FC-0B5C-4E5D-8047-F247E294FB49}" type="datetimeFigureOut">
              <a:rPr lang="cs-CZ" smtClean="0"/>
              <a:pPr>
                <a:defRPr/>
              </a:pPr>
              <a:t>18.05.2025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8CE4D97-2A51-45BB-8E3A-FE446D582D3F}" type="slidenum">
              <a:rPr lang="cs-CZ" smtClean="0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264945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26" name="Rectangle 25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19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5"/>
            <p:cNvSpPr/>
            <p:nvPr/>
          </p:nvSpPr>
          <p:spPr bwMode="gray">
            <a:xfrm rot="21010068">
              <a:off x="8490951" y="17975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20" name="Freeform 5"/>
            <p:cNvSpPr/>
            <p:nvPr/>
          </p:nvSpPr>
          <p:spPr bwMode="gray">
            <a:xfrm>
              <a:off x="459506" y="1866405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1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1154953" y="973668"/>
            <a:ext cx="8761413" cy="7069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2603500"/>
            <a:ext cx="8761412" cy="3416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650938" y="639406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1" i="0">
                <a:solidFill>
                  <a:schemeClr val="accent1"/>
                </a:solidFill>
              </a:defRPr>
            </a:lvl1pPr>
          </a:lstStyle>
          <a:p>
            <a:pPr>
              <a:defRPr/>
            </a:pPr>
            <a:fld id="{359C850F-0B09-40D1-8FC7-5F5D9690990C}" type="datetimeFigureOut">
              <a:rPr lang="cs-CZ" smtClean="0"/>
              <a:pPr>
                <a:defRPr/>
              </a:pPr>
              <a:t>18.05.2025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28358" y="6391838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000" b="1" i="0">
                <a:solidFill>
                  <a:schemeClr val="accent1"/>
                </a:solidFill>
                <a:latin typeface="+mn-lt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22" name="Rectangle 21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fld id="{7ED8512B-2D00-4320-A0D4-538CBFF0AA68}" type="slidenum">
              <a:rPr lang="cs-CZ" smtClean="0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0321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412" r:id="rId1"/>
    <p:sldLayoutId id="2147484413" r:id="rId2"/>
    <p:sldLayoutId id="2147484414" r:id="rId3"/>
    <p:sldLayoutId id="2147484415" r:id="rId4"/>
    <p:sldLayoutId id="2147484416" r:id="rId5"/>
    <p:sldLayoutId id="2147484417" r:id="rId6"/>
    <p:sldLayoutId id="2147484418" r:id="rId7"/>
    <p:sldLayoutId id="2147484419" r:id="rId8"/>
    <p:sldLayoutId id="2147484420" r:id="rId9"/>
    <p:sldLayoutId id="2147484421" r:id="rId10"/>
    <p:sldLayoutId id="2147484422" r:id="rId11"/>
    <p:sldLayoutId id="2147484423" r:id="rId12"/>
    <p:sldLayoutId id="2147484424" r:id="rId13"/>
    <p:sldLayoutId id="2147484425" r:id="rId14"/>
    <p:sldLayoutId id="2147484426" r:id="rId15"/>
    <p:sldLayoutId id="2147484427" r:id="rId16"/>
    <p:sldLayoutId id="2147484428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b="0" i="0" kern="1200">
          <a:solidFill>
            <a:schemeClr val="bg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fonts.google.com/specimen/Mali" TargetMode="External"/><Relationship Id="rId2" Type="http://schemas.openxmlformats.org/officeDocument/2006/relationships/hyperlink" Target="https://fonts.google.com/specimen/Rubik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ctr">
              <a:defRPr/>
            </a:pPr>
            <a:r>
              <a:rPr lang="cs-CZ" dirty="0"/>
              <a:t>Tvorba a stylování jednoduché stránky</a:t>
            </a:r>
          </a:p>
        </p:txBody>
      </p:sp>
      <p:sp>
        <p:nvSpPr>
          <p:cNvPr id="512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 dirty="0"/>
              <a:t>BGWE2 – Mgr. Vlastislav Kučera, Ph.D.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26165AD0-0756-F468-A5D7-D31824CBCB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8D080A38-797A-5DC4-7061-C4FE0135E6F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„vyjíždějící“ podtržení</a:t>
            </a:r>
          </a:p>
          <a:p>
            <a:pPr lvl="1"/>
            <a:r>
              <a:rPr lang="cs-CZ" dirty="0"/>
              <a:t>pozadí – přechod z </a:t>
            </a:r>
            <a:r>
              <a:rPr lang="cs-CZ" dirty="0" err="1"/>
              <a:t>rgb</a:t>
            </a:r>
            <a:r>
              <a:rPr lang="cs-CZ" dirty="0"/>
              <a:t>(132, 189, 0) na </a:t>
            </a:r>
            <a:r>
              <a:rPr lang="cs-CZ" dirty="0" err="1"/>
              <a:t>rgb</a:t>
            </a:r>
            <a:r>
              <a:rPr lang="cs-CZ" dirty="0"/>
              <a:t>(132, 189, 0) </a:t>
            </a:r>
          </a:p>
          <a:p>
            <a:pPr lvl="1"/>
            <a:r>
              <a:rPr lang="cs-CZ" dirty="0"/>
              <a:t>pozice obrázku na pozadí – vlevo dole</a:t>
            </a:r>
          </a:p>
          <a:p>
            <a:pPr lvl="1"/>
            <a:r>
              <a:rPr lang="cs-CZ" dirty="0"/>
              <a:t>obrázek se nebude opakovat</a:t>
            </a:r>
          </a:p>
          <a:p>
            <a:pPr lvl="1"/>
            <a:r>
              <a:rPr lang="cs-CZ" dirty="0"/>
              <a:t>velikost viditelného pozadí – 0 šířka 1px výška</a:t>
            </a:r>
          </a:p>
          <a:p>
            <a:pPr lvl="1"/>
            <a:r>
              <a:rPr lang="cs-CZ" dirty="0"/>
              <a:t>zrušit podtržení</a:t>
            </a:r>
          </a:p>
          <a:p>
            <a:pPr lvl="1"/>
            <a:r>
              <a:rPr lang="cs-CZ" dirty="0" err="1"/>
              <a:t>transition</a:t>
            </a:r>
            <a:r>
              <a:rPr lang="cs-CZ" dirty="0"/>
              <a:t> stejný jako v předchozím případě</a:t>
            </a:r>
          </a:p>
          <a:p>
            <a:pPr lvl="1"/>
            <a:r>
              <a:rPr lang="cs-CZ" dirty="0"/>
              <a:t>po najetí myši – velikost viditelného pozadí 100% </a:t>
            </a:r>
            <a:r>
              <a:rPr lang="cs-CZ" dirty="0" err="1"/>
              <a:t>šiřka</a:t>
            </a:r>
            <a:r>
              <a:rPr lang="cs-CZ" dirty="0"/>
              <a:t>, 1px výška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58778614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7C514E40-7FD1-31F6-CB3E-EB2EA33662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7DC6AC3D-AD98-EB6F-DC88-34DADBEB25A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Obrázky v odkazy.html</a:t>
            </a:r>
          </a:p>
          <a:p>
            <a:pPr lvl="1"/>
            <a:r>
              <a:rPr lang="cs-CZ" dirty="0"/>
              <a:t>zmenšit velikost – </a:t>
            </a:r>
            <a:r>
              <a:rPr lang="cs-CZ" dirty="0" err="1"/>
              <a:t>ul.prohlizec</a:t>
            </a:r>
            <a:r>
              <a:rPr lang="cs-CZ" dirty="0"/>
              <a:t> </a:t>
            </a:r>
            <a:r>
              <a:rPr lang="cs-CZ"/>
              <a:t>img</a:t>
            </a:r>
            <a:endParaRPr lang="cs-CZ" dirty="0"/>
          </a:p>
          <a:p>
            <a:r>
              <a:rPr lang="cs-CZ" dirty="0"/>
              <a:t>Odstavce ve všech .html</a:t>
            </a:r>
          </a:p>
          <a:p>
            <a:pPr lvl="1"/>
            <a:r>
              <a:rPr lang="cs-CZ" dirty="0"/>
              <a:t>nastavit odsazení prvního řádku</a:t>
            </a:r>
          </a:p>
          <a:p>
            <a:pPr lvl="1"/>
            <a:r>
              <a:rPr lang="cs-CZ" dirty="0"/>
              <a:t>nastavit řádkování</a:t>
            </a:r>
          </a:p>
          <a:p>
            <a:pPr lvl="1"/>
            <a:r>
              <a:rPr lang="cs-CZ" dirty="0"/>
              <a:t>nastavit výplně</a:t>
            </a:r>
          </a:p>
        </p:txBody>
      </p:sp>
    </p:spTree>
    <p:extLst>
      <p:ext uri="{BB962C8B-B14F-4D97-AF65-F5344CB8AC3E}">
        <p14:creationId xmlns:p14="http://schemas.microsoft.com/office/powerpoint/2010/main" val="6739595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0159633E-94BE-47B5-8B70-181D68BFDF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6534DEF6-389B-4E29-8063-7F3C4FD3543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dirty="0"/>
              <a:t>&lt; - pravý Alt (Alt </a:t>
            </a:r>
            <a:r>
              <a:rPr lang="cs-CZ" dirty="0" err="1"/>
              <a:t>Gr</a:t>
            </a:r>
            <a:r>
              <a:rPr lang="cs-CZ" dirty="0"/>
              <a:t>) + „ , “</a:t>
            </a:r>
          </a:p>
          <a:p>
            <a:r>
              <a:rPr lang="cs-CZ" dirty="0"/>
              <a:t>&gt; - pravý Alt (Alt </a:t>
            </a:r>
            <a:r>
              <a:rPr lang="cs-CZ" dirty="0" err="1"/>
              <a:t>Gr</a:t>
            </a:r>
            <a:r>
              <a:rPr lang="cs-CZ" dirty="0"/>
              <a:t>)  + „ . “</a:t>
            </a:r>
          </a:p>
          <a:p>
            <a:r>
              <a:rPr lang="cs-CZ" dirty="0"/>
              <a:t>{ - pravý Alt (Alt </a:t>
            </a:r>
            <a:r>
              <a:rPr lang="cs-CZ" dirty="0" err="1"/>
              <a:t>Gr</a:t>
            </a:r>
            <a:r>
              <a:rPr lang="cs-CZ" dirty="0"/>
              <a:t>) + „ B “ </a:t>
            </a:r>
          </a:p>
          <a:p>
            <a:r>
              <a:rPr lang="cs-CZ" dirty="0"/>
              <a:t>} – pravý Alt (Alt </a:t>
            </a:r>
            <a:r>
              <a:rPr lang="cs-CZ" dirty="0" err="1"/>
              <a:t>Gr</a:t>
            </a:r>
            <a:r>
              <a:rPr lang="cs-CZ" dirty="0"/>
              <a:t>) + „ N “</a:t>
            </a:r>
          </a:p>
          <a:p>
            <a:r>
              <a:rPr lang="cs-CZ" dirty="0"/>
              <a:t>@ - pravý Alt (Alt </a:t>
            </a:r>
            <a:r>
              <a:rPr lang="cs-CZ" dirty="0" err="1"/>
              <a:t>Gr</a:t>
            </a:r>
            <a:r>
              <a:rPr lang="cs-CZ" dirty="0"/>
              <a:t>) + „ V “</a:t>
            </a:r>
          </a:p>
          <a:p>
            <a:r>
              <a:rPr lang="cs-CZ" dirty="0"/>
              <a:t>Test písma</a:t>
            </a:r>
          </a:p>
          <a:p>
            <a:pPr lvl="1"/>
            <a:r>
              <a:rPr lang="cs-CZ" dirty="0" err="1"/>
              <a:t>aácčdďeéěiíoórřsštťuúůyýzžAÁCČDĎEÉĚIÍOÓRŘSŠTŤUÚŮYÝZŽ</a:t>
            </a:r>
            <a:endParaRPr lang="cs-CZ" dirty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9144134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78BB7A6E-0D6A-8B64-D657-9CA00D6677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F20DE52A-C642-6E59-B3B6-810A502BFA6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dirty="0"/>
              <a:t>Nastavit celému dokumentu</a:t>
            </a:r>
          </a:p>
          <a:p>
            <a:pPr lvl="1"/>
            <a:r>
              <a:rPr lang="cs-CZ" dirty="0"/>
              <a:t>barva pozadí bílá nebo jiná</a:t>
            </a:r>
          </a:p>
          <a:p>
            <a:pPr lvl="1"/>
            <a:r>
              <a:rPr lang="cs-CZ" dirty="0"/>
              <a:t>barvu vhodnou k pozadí</a:t>
            </a:r>
          </a:p>
          <a:p>
            <a:pPr lvl="1"/>
            <a:r>
              <a:rPr lang="cs-CZ" dirty="0"/>
              <a:t>velikost písma</a:t>
            </a:r>
          </a:p>
          <a:p>
            <a:pPr lvl="1"/>
            <a:r>
              <a:rPr lang="cs-CZ" dirty="0"/>
              <a:t>font písma - </a:t>
            </a:r>
            <a:r>
              <a:rPr lang="cs-CZ" dirty="0">
                <a:hlinkClick r:id="rId2"/>
              </a:rPr>
              <a:t>https://fonts.google.com/specimen/Rubik</a:t>
            </a:r>
            <a:endParaRPr lang="cs-CZ" dirty="0"/>
          </a:p>
          <a:p>
            <a:r>
              <a:rPr lang="cs-CZ" dirty="0"/>
              <a:t>Nadpisy</a:t>
            </a:r>
          </a:p>
          <a:p>
            <a:pPr lvl="1"/>
            <a:r>
              <a:rPr lang="cs-CZ" dirty="0">
                <a:hlinkClick r:id="rId3"/>
              </a:rPr>
              <a:t>https://fonts.google.com/specimen/Mali</a:t>
            </a:r>
            <a:r>
              <a:rPr lang="cs-CZ" dirty="0"/>
              <a:t> </a:t>
            </a:r>
          </a:p>
          <a:p>
            <a:pPr lvl="1"/>
            <a:endParaRPr lang="cs-CZ" dirty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7274505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49FF809A-D1A9-C140-1140-9BE11FF324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C5044690-D433-F104-4AB3-0B3D2FBA977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cs-CZ" dirty="0"/>
              <a:t>Rozvrhněte stránku pomocí </a:t>
            </a:r>
            <a:r>
              <a:rPr lang="cs-CZ" dirty="0" err="1"/>
              <a:t>gridu</a:t>
            </a:r>
            <a:r>
              <a:rPr lang="cs-CZ" dirty="0"/>
              <a:t> takto:</a:t>
            </a:r>
          </a:p>
          <a:p>
            <a:endParaRPr lang="cs-CZ" dirty="0"/>
          </a:p>
          <a:p>
            <a:endParaRPr lang="cs-CZ" dirty="0"/>
          </a:p>
          <a:p>
            <a:endParaRPr lang="cs-CZ" dirty="0"/>
          </a:p>
          <a:p>
            <a:endParaRPr lang="cs-CZ" dirty="0"/>
          </a:p>
          <a:p>
            <a:r>
              <a:rPr lang="cs-CZ" dirty="0"/>
              <a:t>šířka sloupců v poměru 6:1</a:t>
            </a:r>
          </a:p>
          <a:p>
            <a:r>
              <a:rPr lang="cs-CZ" dirty="0"/>
              <a:t>výška řádků:</a:t>
            </a:r>
          </a:p>
          <a:p>
            <a:r>
              <a:rPr lang="cs-CZ" dirty="0"/>
              <a:t>hlavička – výška = výška header1.jpg + výška navigace (30px) + 10px rozestup mezi &lt;h1&gt; a &lt;nav&gt;</a:t>
            </a:r>
          </a:p>
          <a:p>
            <a:r>
              <a:rPr lang="cs-CZ" dirty="0"/>
              <a:t>pata – 30px</a:t>
            </a:r>
          </a:p>
          <a:p>
            <a:r>
              <a:rPr lang="cs-CZ" dirty="0"/>
              <a:t>obsah, postranní panel - auto</a:t>
            </a:r>
          </a:p>
        </p:txBody>
      </p:sp>
      <p:graphicFrame>
        <p:nvGraphicFramePr>
          <p:cNvPr id="5" name="Tabulka 4">
            <a:extLst>
              <a:ext uri="{FF2B5EF4-FFF2-40B4-BE49-F238E27FC236}">
                <a16:creationId xmlns:a16="http://schemas.microsoft.com/office/drawing/2014/main" id="{36140B0F-BAE3-81DB-535B-7E1FC5B03A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47422900"/>
              </p:ext>
            </p:extLst>
          </p:nvPr>
        </p:nvGraphicFramePr>
        <p:xfrm>
          <a:off x="1559496" y="2872740"/>
          <a:ext cx="8128000" cy="111252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6192688">
                  <a:extLst>
                    <a:ext uri="{9D8B030D-6E8A-4147-A177-3AD203B41FA5}">
                      <a16:colId xmlns:a16="http://schemas.microsoft.com/office/drawing/2014/main" val="486635720"/>
                    </a:ext>
                  </a:extLst>
                </a:gridCol>
                <a:gridCol w="1935312">
                  <a:extLst>
                    <a:ext uri="{9D8B030D-6E8A-4147-A177-3AD203B41FA5}">
                      <a16:colId xmlns:a16="http://schemas.microsoft.com/office/drawing/2014/main" val="3100533057"/>
                    </a:ext>
                  </a:extLst>
                </a:gridCol>
              </a:tblGrid>
              <a:tr h="370840">
                <a:tc gridSpan="2">
                  <a:txBody>
                    <a:bodyPr/>
                    <a:lstStyle/>
                    <a:p>
                      <a:pPr algn="ctr"/>
                      <a:r>
                        <a:rPr lang="cs-CZ" b="0" dirty="0">
                          <a:solidFill>
                            <a:schemeClr val="tx1"/>
                          </a:solidFill>
                        </a:rPr>
                        <a:t>Hlavička (záhlaví + navigace)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7214173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dirty="0"/>
                        <a:t>Obsah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/>
                        <a:t>Postranní panel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49935226"/>
                  </a:ext>
                </a:extLst>
              </a:tr>
              <a:tr h="370840">
                <a:tc gridSpan="2">
                  <a:txBody>
                    <a:bodyPr/>
                    <a:lstStyle/>
                    <a:p>
                      <a:pPr algn="ctr"/>
                      <a:r>
                        <a:rPr lang="cs-CZ" dirty="0"/>
                        <a:t>Pata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2662023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159924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1D61A9E6-31A1-BF06-DE75-6DDC8776C6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E4D4377E-65B5-7A78-F512-0536CDDE6A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cs-CZ" dirty="0"/>
              <a:t>&lt;</a:t>
            </a:r>
            <a:r>
              <a:rPr lang="cs-CZ" dirty="0" err="1"/>
              <a:t>header</a:t>
            </a:r>
            <a:r>
              <a:rPr lang="cs-CZ" dirty="0"/>
              <a:t>&gt;</a:t>
            </a:r>
          </a:p>
          <a:p>
            <a:pPr lvl="1"/>
            <a:r>
              <a:rPr lang="cs-CZ" dirty="0"/>
              <a:t>umístit do oblasti hlavička</a:t>
            </a:r>
          </a:p>
          <a:p>
            <a:r>
              <a:rPr lang="cs-CZ" dirty="0"/>
              <a:t>&lt;</a:t>
            </a:r>
            <a:r>
              <a:rPr lang="cs-CZ" dirty="0" err="1"/>
              <a:t>main</a:t>
            </a:r>
            <a:r>
              <a:rPr lang="cs-CZ" dirty="0"/>
              <a:t>&gt;</a:t>
            </a:r>
          </a:p>
          <a:p>
            <a:pPr lvl="1"/>
            <a:r>
              <a:rPr lang="cs-CZ" dirty="0"/>
              <a:t>umístit do oblasti obsah</a:t>
            </a:r>
          </a:p>
          <a:p>
            <a:r>
              <a:rPr lang="cs-CZ" dirty="0"/>
              <a:t>&lt;</a:t>
            </a:r>
            <a:r>
              <a:rPr lang="cs-CZ" dirty="0" err="1"/>
              <a:t>aside</a:t>
            </a:r>
            <a:r>
              <a:rPr lang="cs-CZ" dirty="0"/>
              <a:t>&gt;</a:t>
            </a:r>
          </a:p>
          <a:p>
            <a:pPr lvl="1"/>
            <a:r>
              <a:rPr lang="cs-CZ" dirty="0"/>
              <a:t>umístit do oblasti postranní panel</a:t>
            </a:r>
          </a:p>
          <a:p>
            <a:r>
              <a:rPr lang="cs-CZ" dirty="0"/>
              <a:t>&lt;</a:t>
            </a:r>
            <a:r>
              <a:rPr lang="cs-CZ" dirty="0" err="1"/>
              <a:t>footer</a:t>
            </a:r>
            <a:r>
              <a:rPr lang="cs-CZ" dirty="0"/>
              <a:t>&gt; </a:t>
            </a:r>
          </a:p>
          <a:p>
            <a:pPr lvl="1"/>
            <a:r>
              <a:rPr lang="cs-CZ" dirty="0"/>
              <a:t>umístit do oblasti pata</a:t>
            </a:r>
          </a:p>
          <a:p>
            <a:pPr lvl="1"/>
            <a:r>
              <a:rPr lang="cs-CZ" dirty="0"/>
              <a:t>text vycentrován a vhodně zmenšen, vhodně odlišena od ostatních prvků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6559520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7D3D27CC-6E2D-5036-8977-E9852C6E1B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F6121BDF-0984-A50E-CFEF-E24935E4B26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dirty="0"/>
              <a:t>&lt;</a:t>
            </a:r>
            <a:r>
              <a:rPr lang="cs-CZ" dirty="0" err="1"/>
              <a:t>header</a:t>
            </a:r>
            <a:r>
              <a:rPr lang="cs-CZ" dirty="0"/>
              <a:t>&gt; - rozdělit svisle pomocí </a:t>
            </a:r>
            <a:r>
              <a:rPr lang="cs-CZ" dirty="0" err="1"/>
              <a:t>flex</a:t>
            </a:r>
            <a:endParaRPr lang="cs-CZ" dirty="0"/>
          </a:p>
          <a:p>
            <a:pPr lvl="1"/>
            <a:r>
              <a:rPr lang="cs-CZ" dirty="0" err="1"/>
              <a:t>flex-direction</a:t>
            </a:r>
            <a:r>
              <a:rPr lang="cs-CZ" dirty="0"/>
              <a:t>: </a:t>
            </a:r>
            <a:r>
              <a:rPr lang="cs-CZ" dirty="0" err="1"/>
              <a:t>column</a:t>
            </a:r>
            <a:endParaRPr lang="cs-CZ" dirty="0"/>
          </a:p>
          <a:p>
            <a:pPr lvl="1"/>
            <a:r>
              <a:rPr lang="cs-CZ" dirty="0"/>
              <a:t>rozestup mezi &lt;div&gt; a &lt;nav&gt; - 10px</a:t>
            </a:r>
          </a:p>
          <a:p>
            <a:r>
              <a:rPr lang="cs-CZ" dirty="0"/>
              <a:t>&lt;h1&gt;</a:t>
            </a:r>
          </a:p>
          <a:p>
            <a:pPr lvl="1"/>
            <a:r>
              <a:rPr lang="cs-CZ" dirty="0"/>
              <a:t>vynulovat okraje</a:t>
            </a:r>
          </a:p>
          <a:p>
            <a:pPr lvl="1"/>
            <a:r>
              <a:rPr lang="cs-CZ" dirty="0"/>
              <a:t>výška – 100px</a:t>
            </a:r>
          </a:p>
          <a:p>
            <a:r>
              <a:rPr lang="cs-CZ" dirty="0"/>
              <a:t>&lt;</a:t>
            </a:r>
            <a:r>
              <a:rPr lang="cs-CZ" dirty="0" err="1"/>
              <a:t>img</a:t>
            </a:r>
            <a:r>
              <a:rPr lang="cs-CZ" dirty="0"/>
              <a:t>&gt;</a:t>
            </a:r>
          </a:p>
          <a:p>
            <a:pPr lvl="1"/>
            <a:r>
              <a:rPr lang="cs-CZ" dirty="0"/>
              <a:t>umístit vedle &lt;h1&gt; pomocí </a:t>
            </a:r>
            <a:r>
              <a:rPr lang="cs-CZ" dirty="0" err="1"/>
              <a:t>float</a:t>
            </a:r>
            <a:endParaRPr lang="cs-CZ" dirty="0"/>
          </a:p>
          <a:p>
            <a:pPr marL="0" indent="0">
              <a:buNone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1807983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0E1FF8BE-9527-541E-24D6-075732FFAE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7C4564F0-3D21-5F84-2E12-74F586DA749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&lt;nav&gt; - přípravné práce pro vodorovné zobrazení menu</a:t>
            </a:r>
          </a:p>
          <a:p>
            <a:pPr lvl="1"/>
            <a:r>
              <a:rPr lang="cs-CZ" dirty="0"/>
              <a:t>horní a dolní orámování – velikost 1px, souvislá čára barvy </a:t>
            </a:r>
            <a:r>
              <a:rPr lang="cs-CZ" dirty="0" err="1"/>
              <a:t>rgb</a:t>
            </a:r>
            <a:r>
              <a:rPr lang="cs-CZ" dirty="0"/>
              <a:t>(206,0,88)</a:t>
            </a:r>
          </a:p>
          <a:p>
            <a:r>
              <a:rPr lang="cs-CZ" dirty="0"/>
              <a:t>nav ul</a:t>
            </a:r>
          </a:p>
          <a:p>
            <a:pPr lvl="1"/>
            <a:r>
              <a:rPr lang="cs-CZ" dirty="0"/>
              <a:t>vynulovat okraje, výplně</a:t>
            </a:r>
          </a:p>
          <a:p>
            <a:pPr lvl="1"/>
            <a:r>
              <a:rPr lang="cs-CZ" dirty="0"/>
              <a:t>zobrazit jako </a:t>
            </a:r>
            <a:r>
              <a:rPr lang="cs-CZ" dirty="0" err="1"/>
              <a:t>flex</a:t>
            </a:r>
            <a:endParaRPr lang="cs-CZ" dirty="0"/>
          </a:p>
          <a:p>
            <a:pPr lvl="1"/>
            <a:r>
              <a:rPr lang="cs-CZ" dirty="0"/>
              <a:t>výška – 30px</a:t>
            </a:r>
          </a:p>
          <a:p>
            <a:pPr lvl="1"/>
            <a:r>
              <a:rPr lang="cs-CZ" dirty="0" err="1"/>
              <a:t>flexu</a:t>
            </a:r>
            <a:r>
              <a:rPr lang="cs-CZ" dirty="0"/>
              <a:t> povolit zalamování</a:t>
            </a:r>
          </a:p>
          <a:p>
            <a:pPr marL="0" indent="0">
              <a:buNone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872534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B84D0C7E-B3ED-E5BE-E0C0-73F6C020B9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DB390BAA-126F-447A-ADC0-C9221F3EB5F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cs-CZ" dirty="0"/>
              <a:t>nav </a:t>
            </a:r>
            <a:r>
              <a:rPr lang="cs-CZ" dirty="0" err="1"/>
              <a:t>li</a:t>
            </a:r>
            <a:endParaRPr lang="cs-CZ" dirty="0"/>
          </a:p>
          <a:p>
            <a:pPr lvl="1"/>
            <a:r>
              <a:rPr lang="cs-CZ" dirty="0"/>
              <a:t>nezobrazovat odrážky</a:t>
            </a:r>
          </a:p>
          <a:p>
            <a:pPr lvl="1"/>
            <a:r>
              <a:rPr lang="cs-CZ" dirty="0"/>
              <a:t>šířka každé položky 1/5 celkové šířky (neboli 20%)</a:t>
            </a:r>
          </a:p>
          <a:p>
            <a:r>
              <a:rPr lang="cs-CZ" dirty="0"/>
              <a:t>nav </a:t>
            </a:r>
            <a:r>
              <a:rPr lang="cs-CZ" dirty="0" err="1"/>
              <a:t>li</a:t>
            </a:r>
            <a:r>
              <a:rPr lang="cs-CZ" dirty="0"/>
              <a:t> a</a:t>
            </a:r>
          </a:p>
          <a:p>
            <a:pPr lvl="1"/>
            <a:r>
              <a:rPr lang="cs-CZ" dirty="0"/>
              <a:t>odkazy budou mít barvu </a:t>
            </a:r>
            <a:r>
              <a:rPr lang="cs-CZ" dirty="0" err="1"/>
              <a:t>rgb</a:t>
            </a:r>
            <a:r>
              <a:rPr lang="cs-CZ" dirty="0"/>
              <a:t>(206,0,88),</a:t>
            </a:r>
          </a:p>
          <a:p>
            <a:pPr lvl="1"/>
            <a:r>
              <a:rPr lang="cs-CZ" dirty="0"/>
              <a:t>odkaz bude reagovat po celé šířce řádku (vyplnit prostor položky seznamu – </a:t>
            </a:r>
            <a:r>
              <a:rPr lang="cs-CZ" dirty="0" err="1"/>
              <a:t>width</a:t>
            </a:r>
            <a:r>
              <a:rPr lang="cs-CZ" dirty="0"/>
              <a:t>: 100%)</a:t>
            </a:r>
          </a:p>
          <a:p>
            <a:pPr lvl="1"/>
            <a:r>
              <a:rPr lang="cs-CZ" dirty="0"/>
              <a:t>bez výplně</a:t>
            </a:r>
          </a:p>
          <a:p>
            <a:pPr lvl="1"/>
            <a:r>
              <a:rPr lang="cs-CZ" dirty="0"/>
              <a:t>výška řádku stejná jako výška prvku nav</a:t>
            </a:r>
          </a:p>
          <a:p>
            <a:pPr lvl="1"/>
            <a:r>
              <a:rPr lang="cs-CZ" dirty="0"/>
              <a:t>vycentrovaný text</a:t>
            </a:r>
          </a:p>
          <a:p>
            <a:pPr lvl="1"/>
            <a:r>
              <a:rPr lang="cs-CZ" dirty="0"/>
              <a:t>pravé orámování – tečkovaná čára o šířce 1px a barvě stejné jako barva odkazu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00825905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4ACA2E25-28FC-91CD-A816-9EEFA80AD2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6F730BCD-FA32-9EE8-58F0-24D7E045540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dirty="0"/>
              <a:t>„vyjíždějící“ podbarvení odkazu</a:t>
            </a:r>
          </a:p>
          <a:p>
            <a:pPr lvl="1"/>
            <a:r>
              <a:rPr lang="cs-CZ" dirty="0"/>
              <a:t>pozadí – přechod z </a:t>
            </a:r>
            <a:r>
              <a:rPr lang="cs-CZ" dirty="0" err="1"/>
              <a:t>rgba</a:t>
            </a:r>
            <a:r>
              <a:rPr lang="cs-CZ" dirty="0"/>
              <a:t>(206, 0, 88, 0.2) na </a:t>
            </a:r>
            <a:r>
              <a:rPr lang="cs-CZ" dirty="0" err="1"/>
              <a:t>rgba</a:t>
            </a:r>
            <a:r>
              <a:rPr lang="cs-CZ" dirty="0"/>
              <a:t>(206,0,88, 0.5) (</a:t>
            </a:r>
            <a:r>
              <a:rPr lang="cs-CZ" dirty="0" err="1"/>
              <a:t>linear</a:t>
            </a:r>
            <a:r>
              <a:rPr lang="cs-CZ" dirty="0"/>
              <a:t>-gradient u background-image)</a:t>
            </a:r>
          </a:p>
          <a:p>
            <a:pPr lvl="1"/>
            <a:r>
              <a:rPr lang="cs-CZ" dirty="0"/>
              <a:t>pozice obrázku na pozadí – vlevo dole (background-</a:t>
            </a:r>
            <a:r>
              <a:rPr lang="cs-CZ" dirty="0" err="1"/>
              <a:t>position</a:t>
            </a:r>
            <a:r>
              <a:rPr lang="cs-CZ" dirty="0"/>
              <a:t>)</a:t>
            </a:r>
          </a:p>
          <a:p>
            <a:pPr lvl="1"/>
            <a:r>
              <a:rPr lang="cs-CZ" dirty="0"/>
              <a:t>obrázek se nebude opakovat</a:t>
            </a:r>
          </a:p>
          <a:p>
            <a:pPr lvl="1"/>
            <a:r>
              <a:rPr lang="cs-CZ" dirty="0"/>
              <a:t>velikost viditelného pozadí – plná šířka, poloviční výška (</a:t>
            </a:r>
            <a:r>
              <a:rPr lang="cs-CZ" dirty="0" err="1"/>
              <a:t>backgground-size</a:t>
            </a:r>
            <a:r>
              <a:rPr lang="cs-CZ" dirty="0"/>
              <a:t>)</a:t>
            </a:r>
          </a:p>
          <a:p>
            <a:pPr lvl="1"/>
            <a:r>
              <a:rPr lang="cs-CZ" dirty="0"/>
              <a:t>zrušíme podtržení</a:t>
            </a:r>
          </a:p>
          <a:p>
            <a:pPr lvl="1"/>
            <a:r>
              <a:rPr lang="cs-CZ" dirty="0"/>
              <a:t>přechod (</a:t>
            </a:r>
            <a:r>
              <a:rPr lang="cs-CZ" dirty="0" err="1"/>
              <a:t>transition</a:t>
            </a:r>
            <a:r>
              <a:rPr lang="cs-CZ" dirty="0"/>
              <a:t>) – čas 1s, vlastnost background-</a:t>
            </a:r>
            <a:r>
              <a:rPr lang="cs-CZ" dirty="0" err="1"/>
              <a:t>size</a:t>
            </a:r>
            <a:endParaRPr lang="cs-CZ" dirty="0"/>
          </a:p>
          <a:p>
            <a:pPr lvl="1"/>
            <a:r>
              <a:rPr lang="cs-CZ" dirty="0"/>
              <a:t>při najetí – změna velikosti viditelného pozadí na 100% šířky i výšky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50867098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 Boardroom">
  <a:themeElements>
    <a:clrScheme name="Modrá II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EAC1C"/>
      </a:hlink>
      <a:folHlink>
        <a:srgbClr val="B26B02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Ion Boardroom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2000"/>
                <a:hueMod val="96000"/>
                <a:satMod val="128000"/>
                <a:lumMod val="114000"/>
              </a:schemeClr>
            </a:gs>
            <a:gs pos="100000">
              <a:schemeClr val="phClr">
                <a:shade val="62000"/>
                <a:hueMod val="100000"/>
                <a:satMod val="13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2000"/>
                <a:hueMod val="108000"/>
                <a:satMod val="164000"/>
                <a:lumMod val="69000"/>
              </a:schemeClr>
              <a:schemeClr val="phClr">
                <a:tint val="96000"/>
                <a:hueMod val="90000"/>
                <a:satMod val="130000"/>
                <a:lumMod val="134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 Boardroom" id="{FC33163D-4339-46B1-8EED-24C834239D99}" vid="{A3AB87EF-B655-4FFF-8D05-F333AD7F278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 Boardroom</Template>
  <TotalTime>0</TotalTime>
  <Words>536</Words>
  <Application>Microsoft Office PowerPoint</Application>
  <PresentationFormat>Širokoúhlá obrazovka</PresentationFormat>
  <Paragraphs>86</Paragraphs>
  <Slides>11</Slides>
  <Notes>0</Notes>
  <HiddenSlides>0</HiddenSlides>
  <MMClips>0</MMClips>
  <ScaleCrop>false</ScaleCrop>
  <HeadingPairs>
    <vt:vector size="6" baseType="variant">
      <vt:variant>
        <vt:lpstr>Použitá písma</vt:lpstr>
      </vt:variant>
      <vt:variant>
        <vt:i4>3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11</vt:i4>
      </vt:variant>
    </vt:vector>
  </HeadingPairs>
  <TitlesOfParts>
    <vt:vector size="15" baseType="lpstr">
      <vt:lpstr>Aptos</vt:lpstr>
      <vt:lpstr>Aptos Display</vt:lpstr>
      <vt:lpstr>Wingdings 3</vt:lpstr>
      <vt:lpstr>Ion Boardroom</vt:lpstr>
      <vt:lpstr>Tvorba a stylování jednoduché stránky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2021-12-12T20:20:11Z</dcterms:created>
  <dcterms:modified xsi:type="dcterms:W3CDTF">2025-05-18T16:20:37Z</dcterms:modified>
</cp:coreProperties>
</file>